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6" r:id="rId10"/>
    <p:sldId id="264" r:id="rId11"/>
    <p:sldId id="272" r:id="rId12"/>
    <p:sldId id="278" r:id="rId13"/>
    <p:sldId id="275" r:id="rId14"/>
    <p:sldId id="276" r:id="rId15"/>
    <p:sldId id="277" r:id="rId16"/>
    <p:sldId id="279" r:id="rId17"/>
    <p:sldId id="280" r:id="rId18"/>
    <p:sldId id="281" r:id="rId19"/>
    <p:sldId id="273" r:id="rId20"/>
    <p:sldId id="271" r:id="rId21"/>
    <p:sldId id="270" r:id="rId22"/>
    <p:sldId id="268" r:id="rId23"/>
    <p:sldId id="269" r:id="rId24"/>
    <p:sldId id="282" r:id="rId25"/>
    <p:sldId id="274" r:id="rId26"/>
    <p:sldId id="265" r:id="rId27"/>
    <p:sldId id="267" r:id="rId28"/>
  </p:sldIdLst>
  <p:sldSz cx="9144000" cy="6858000" type="screen4x3"/>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0" d="100"/>
          <a:sy n="50" d="100"/>
        </p:scale>
        <p:origin x="-643"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14" name="Otsikko 13"/>
          <p:cNvSpPr>
            <a:spLocks noGrp="1"/>
          </p:cNvSpPr>
          <p:nvPr>
            <p:ph type="ctrTitle"/>
          </p:nvPr>
        </p:nvSpPr>
        <p:spPr>
          <a:xfrm>
            <a:off x="1432560" y="359898"/>
            <a:ext cx="7406640" cy="1472184"/>
          </a:xfrm>
        </p:spPr>
        <p:txBody>
          <a:bodyPr anchor="b"/>
          <a:lstStyle>
            <a:lvl1pPr algn="l">
              <a:defRPr/>
            </a:lvl1pPr>
            <a:extLst/>
          </a:lstStyle>
          <a:p>
            <a:r>
              <a:rPr kumimoji="0" lang="fi-FI" smtClean="0"/>
              <a:t>Muokkaa perustyyl. napsautt.</a:t>
            </a:r>
            <a:endParaRPr kumimoji="0" lang="en-US"/>
          </a:p>
        </p:txBody>
      </p:sp>
      <p:sp>
        <p:nvSpPr>
          <p:cNvPr id="22" name="Alaotsikko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i-FI" smtClean="0"/>
              <a:t>Muokkaa alaotsikon perustyyliä napsautt.</a:t>
            </a:r>
            <a:endParaRPr kumimoji="0" lang="en-US"/>
          </a:p>
        </p:txBody>
      </p:sp>
      <p:sp>
        <p:nvSpPr>
          <p:cNvPr id="7" name="Päivämäärän paikkamerkki 6"/>
          <p:cNvSpPr>
            <a:spLocks noGrp="1"/>
          </p:cNvSpPr>
          <p:nvPr>
            <p:ph type="dt" sz="half" idx="10"/>
          </p:nvPr>
        </p:nvSpPr>
        <p:spPr/>
        <p:txBody>
          <a:bodyPr/>
          <a:lstStyle>
            <a:extLst/>
          </a:lstStyle>
          <a:p>
            <a:fld id="{D672AF66-0BE7-423D-A1D1-0E9F1936AD3A}" type="datetimeFigureOut">
              <a:rPr lang="fi-FI" smtClean="0"/>
              <a:t>9.10.2020</a:t>
            </a:fld>
            <a:endParaRPr lang="fi-FI"/>
          </a:p>
        </p:txBody>
      </p:sp>
      <p:sp>
        <p:nvSpPr>
          <p:cNvPr id="20" name="Alatunnisteen paikkamerkki 19"/>
          <p:cNvSpPr>
            <a:spLocks noGrp="1"/>
          </p:cNvSpPr>
          <p:nvPr>
            <p:ph type="ftr" sz="quarter" idx="11"/>
          </p:nvPr>
        </p:nvSpPr>
        <p:spPr/>
        <p:txBody>
          <a:bodyPr/>
          <a:lstStyle>
            <a:extLst/>
          </a:lstStyle>
          <a:p>
            <a:endParaRPr lang="fi-FI"/>
          </a:p>
        </p:txBody>
      </p:sp>
      <p:sp>
        <p:nvSpPr>
          <p:cNvPr id="10" name="Dian numeron paikkamerkki 9"/>
          <p:cNvSpPr>
            <a:spLocks noGrp="1"/>
          </p:cNvSpPr>
          <p:nvPr>
            <p:ph type="sldNum" sz="quarter" idx="12"/>
          </p:nvPr>
        </p:nvSpPr>
        <p:spPr/>
        <p:txBody>
          <a:bodyPr/>
          <a:lstStyle>
            <a:extLst/>
          </a:lstStyle>
          <a:p>
            <a:fld id="{48F91F16-78E2-4C6D-9D0C-86236917104C}" type="slidenum">
              <a:rPr lang="fi-FI" smtClean="0"/>
              <a:t>‹#›</a:t>
            </a:fld>
            <a:endParaRPr lang="fi-FI"/>
          </a:p>
        </p:txBody>
      </p:sp>
      <p:sp>
        <p:nvSpPr>
          <p:cNvPr id="8" name="Ellipsi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i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extLst/>
          </a:lstStyle>
          <a:p>
            <a:r>
              <a:rPr kumimoji="0" lang="fi-FI" smtClean="0"/>
              <a:t>Muokkaa perustyyl. napsautt.</a:t>
            </a:r>
            <a:endParaRPr kumimoji="0" lang="en-US"/>
          </a:p>
        </p:txBody>
      </p:sp>
      <p:sp>
        <p:nvSpPr>
          <p:cNvPr id="3" name="Pystysuoran tekstin paikkamerkki 2"/>
          <p:cNvSpPr>
            <a:spLocks noGrp="1"/>
          </p:cNvSpPr>
          <p:nvPr>
            <p:ph type="body" orient="vert" idx="1"/>
          </p:nvPr>
        </p:nvSpPr>
        <p:spPr/>
        <p:txBody>
          <a:bodyPr vert="eaVert"/>
          <a:lstStyle>
            <a:extLst/>
          </a:lstStyle>
          <a:p>
            <a:pPr lvl="0" eaLnBrk="1" latinLnBrk="0" hangingPunct="1"/>
            <a:r>
              <a:rPr lang="fi-FI" smtClean="0"/>
              <a:t>Muokkaa tekstin perustyylejä napsauttamalla</a:t>
            </a:r>
          </a:p>
          <a:p>
            <a:pPr lvl="1" eaLnBrk="1" latinLnBrk="0" hangingPunct="1"/>
            <a:r>
              <a:rPr lang="fi-FI" smtClean="0"/>
              <a:t>toinen taso</a:t>
            </a:r>
          </a:p>
          <a:p>
            <a:pPr lvl="2" eaLnBrk="1" latinLnBrk="0" hangingPunct="1"/>
            <a:r>
              <a:rPr lang="fi-FI" smtClean="0"/>
              <a:t>kolmas taso</a:t>
            </a:r>
          </a:p>
          <a:p>
            <a:pPr lvl="3" eaLnBrk="1" latinLnBrk="0" hangingPunct="1"/>
            <a:r>
              <a:rPr lang="fi-FI" smtClean="0"/>
              <a:t>neljäs taso</a:t>
            </a:r>
          </a:p>
          <a:p>
            <a:pPr lvl="4" eaLnBrk="1" latinLnBrk="0" hangingPunct="1"/>
            <a:r>
              <a:rPr lang="fi-FI" smtClean="0"/>
              <a:t>viides taso</a:t>
            </a:r>
            <a:endParaRPr kumimoji="0" lang="en-US"/>
          </a:p>
        </p:txBody>
      </p:sp>
      <p:sp>
        <p:nvSpPr>
          <p:cNvPr id="4" name="Päivämäärän paikkamerkki 3"/>
          <p:cNvSpPr>
            <a:spLocks noGrp="1"/>
          </p:cNvSpPr>
          <p:nvPr>
            <p:ph type="dt" sz="half" idx="10"/>
          </p:nvPr>
        </p:nvSpPr>
        <p:spPr/>
        <p:txBody>
          <a:bodyPr/>
          <a:lstStyle>
            <a:extLst/>
          </a:lstStyle>
          <a:p>
            <a:fld id="{D672AF66-0BE7-423D-A1D1-0E9F1936AD3A}" type="datetimeFigureOut">
              <a:rPr lang="fi-FI" smtClean="0"/>
              <a:t>9.10.2020</a:t>
            </a:fld>
            <a:endParaRPr lang="fi-FI"/>
          </a:p>
        </p:txBody>
      </p:sp>
      <p:sp>
        <p:nvSpPr>
          <p:cNvPr id="5" name="Alatunnisteen paikkamerkki 4"/>
          <p:cNvSpPr>
            <a:spLocks noGrp="1"/>
          </p:cNvSpPr>
          <p:nvPr>
            <p:ph type="ftr" sz="quarter" idx="11"/>
          </p:nvPr>
        </p:nvSpPr>
        <p:spPr/>
        <p:txBody>
          <a:bodyPr/>
          <a:lstStyle>
            <a:extLst/>
          </a:lstStyle>
          <a:p>
            <a:endParaRPr lang="fi-FI"/>
          </a:p>
        </p:txBody>
      </p:sp>
      <p:sp>
        <p:nvSpPr>
          <p:cNvPr id="6" name="Dian numeron paikkamerkki 5"/>
          <p:cNvSpPr>
            <a:spLocks noGrp="1"/>
          </p:cNvSpPr>
          <p:nvPr>
            <p:ph type="sldNum" sz="quarter" idx="12"/>
          </p:nvPr>
        </p:nvSpPr>
        <p:spPr/>
        <p:txBody>
          <a:bodyPr/>
          <a:lstStyle>
            <a:extLst/>
          </a:lstStyle>
          <a:p>
            <a:fld id="{48F91F16-78E2-4C6D-9D0C-86236917104C}" type="slidenum">
              <a:rPr lang="fi-FI" smtClean="0"/>
              <a:t>‹#›</a:t>
            </a:fld>
            <a:endParaRPr lang="fi-FI"/>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p:cNvSpPr>
            <a:spLocks noGrp="1"/>
          </p:cNvSpPr>
          <p:nvPr>
            <p:ph type="title" orient="vert"/>
          </p:nvPr>
        </p:nvSpPr>
        <p:spPr>
          <a:xfrm>
            <a:off x="6858000" y="274639"/>
            <a:ext cx="1828800" cy="5851525"/>
          </a:xfrm>
        </p:spPr>
        <p:txBody>
          <a:bodyPr vert="eaVert"/>
          <a:lstStyle>
            <a:extLst/>
          </a:lstStyle>
          <a:p>
            <a:r>
              <a:rPr kumimoji="0" lang="fi-FI" smtClean="0"/>
              <a:t>Muokkaa perustyyl. napsautt.</a:t>
            </a:r>
            <a:endParaRPr kumimoji="0" lang="en-US"/>
          </a:p>
        </p:txBody>
      </p:sp>
      <p:sp>
        <p:nvSpPr>
          <p:cNvPr id="3" name="Pystysuoran tekstin paikkamerkki 2"/>
          <p:cNvSpPr>
            <a:spLocks noGrp="1"/>
          </p:cNvSpPr>
          <p:nvPr>
            <p:ph type="body" orient="vert" idx="1"/>
          </p:nvPr>
        </p:nvSpPr>
        <p:spPr>
          <a:xfrm>
            <a:off x="1143000" y="274640"/>
            <a:ext cx="5562600" cy="5851525"/>
          </a:xfrm>
        </p:spPr>
        <p:txBody>
          <a:bodyPr vert="eaVert"/>
          <a:lstStyle>
            <a:extLst/>
          </a:lstStyle>
          <a:p>
            <a:pPr lvl="0" eaLnBrk="1" latinLnBrk="0" hangingPunct="1"/>
            <a:r>
              <a:rPr lang="fi-FI" smtClean="0"/>
              <a:t>Muokkaa tekstin perustyylejä napsauttamalla</a:t>
            </a:r>
          </a:p>
          <a:p>
            <a:pPr lvl="1" eaLnBrk="1" latinLnBrk="0" hangingPunct="1"/>
            <a:r>
              <a:rPr lang="fi-FI" smtClean="0"/>
              <a:t>toinen taso</a:t>
            </a:r>
          </a:p>
          <a:p>
            <a:pPr lvl="2" eaLnBrk="1" latinLnBrk="0" hangingPunct="1"/>
            <a:r>
              <a:rPr lang="fi-FI" smtClean="0"/>
              <a:t>kolmas taso</a:t>
            </a:r>
          </a:p>
          <a:p>
            <a:pPr lvl="3" eaLnBrk="1" latinLnBrk="0" hangingPunct="1"/>
            <a:r>
              <a:rPr lang="fi-FI" smtClean="0"/>
              <a:t>neljäs taso</a:t>
            </a:r>
          </a:p>
          <a:p>
            <a:pPr lvl="4" eaLnBrk="1" latinLnBrk="0" hangingPunct="1"/>
            <a:r>
              <a:rPr lang="fi-FI" smtClean="0"/>
              <a:t>viides taso</a:t>
            </a:r>
            <a:endParaRPr kumimoji="0" lang="en-US"/>
          </a:p>
        </p:txBody>
      </p:sp>
      <p:sp>
        <p:nvSpPr>
          <p:cNvPr id="4" name="Päivämäärän paikkamerkki 3"/>
          <p:cNvSpPr>
            <a:spLocks noGrp="1"/>
          </p:cNvSpPr>
          <p:nvPr>
            <p:ph type="dt" sz="half" idx="10"/>
          </p:nvPr>
        </p:nvSpPr>
        <p:spPr/>
        <p:txBody>
          <a:bodyPr/>
          <a:lstStyle>
            <a:extLst/>
          </a:lstStyle>
          <a:p>
            <a:fld id="{D672AF66-0BE7-423D-A1D1-0E9F1936AD3A}" type="datetimeFigureOut">
              <a:rPr lang="fi-FI" smtClean="0"/>
              <a:t>9.10.2020</a:t>
            </a:fld>
            <a:endParaRPr lang="fi-FI"/>
          </a:p>
        </p:txBody>
      </p:sp>
      <p:sp>
        <p:nvSpPr>
          <p:cNvPr id="5" name="Alatunnisteen paikkamerkki 4"/>
          <p:cNvSpPr>
            <a:spLocks noGrp="1"/>
          </p:cNvSpPr>
          <p:nvPr>
            <p:ph type="ftr" sz="quarter" idx="11"/>
          </p:nvPr>
        </p:nvSpPr>
        <p:spPr/>
        <p:txBody>
          <a:bodyPr/>
          <a:lstStyle>
            <a:extLst/>
          </a:lstStyle>
          <a:p>
            <a:endParaRPr lang="fi-FI"/>
          </a:p>
        </p:txBody>
      </p:sp>
      <p:sp>
        <p:nvSpPr>
          <p:cNvPr id="6" name="Dian numeron paikkamerkki 5"/>
          <p:cNvSpPr>
            <a:spLocks noGrp="1"/>
          </p:cNvSpPr>
          <p:nvPr>
            <p:ph type="sldNum" sz="quarter" idx="12"/>
          </p:nvPr>
        </p:nvSpPr>
        <p:spPr/>
        <p:txBody>
          <a:bodyPr/>
          <a:lstStyle>
            <a:extLst/>
          </a:lstStyle>
          <a:p>
            <a:fld id="{48F91F16-78E2-4C6D-9D0C-86236917104C}" type="slidenum">
              <a:rPr lang="fi-FI" smtClean="0"/>
              <a:t>‹#›</a:t>
            </a:fld>
            <a:endParaRPr lang="fi-FI"/>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extLst/>
          </a:lstStyle>
          <a:p>
            <a:r>
              <a:rPr kumimoji="0" lang="fi-FI" smtClean="0"/>
              <a:t>Muokkaa perustyyl. napsautt.</a:t>
            </a:r>
            <a:endParaRPr kumimoji="0" lang="en-US"/>
          </a:p>
        </p:txBody>
      </p:sp>
      <p:sp>
        <p:nvSpPr>
          <p:cNvPr id="3" name="Sisällön paikkamerkki 2"/>
          <p:cNvSpPr>
            <a:spLocks noGrp="1"/>
          </p:cNvSpPr>
          <p:nvPr>
            <p:ph idx="1"/>
          </p:nvPr>
        </p:nvSpPr>
        <p:spPr/>
        <p:txBody>
          <a:bodyPr/>
          <a:lstStyle>
            <a:extLst/>
          </a:lstStyle>
          <a:p>
            <a:pPr lvl="0" eaLnBrk="1" latinLnBrk="0" hangingPunct="1"/>
            <a:r>
              <a:rPr lang="fi-FI" smtClean="0"/>
              <a:t>Muokkaa tekstin perustyylejä napsauttamalla</a:t>
            </a:r>
          </a:p>
          <a:p>
            <a:pPr lvl="1" eaLnBrk="1" latinLnBrk="0" hangingPunct="1"/>
            <a:r>
              <a:rPr lang="fi-FI" smtClean="0"/>
              <a:t>toinen taso</a:t>
            </a:r>
          </a:p>
          <a:p>
            <a:pPr lvl="2" eaLnBrk="1" latinLnBrk="0" hangingPunct="1"/>
            <a:r>
              <a:rPr lang="fi-FI" smtClean="0"/>
              <a:t>kolmas taso</a:t>
            </a:r>
          </a:p>
          <a:p>
            <a:pPr lvl="3" eaLnBrk="1" latinLnBrk="0" hangingPunct="1"/>
            <a:r>
              <a:rPr lang="fi-FI" smtClean="0"/>
              <a:t>neljäs taso</a:t>
            </a:r>
          </a:p>
          <a:p>
            <a:pPr lvl="4" eaLnBrk="1" latinLnBrk="0" hangingPunct="1"/>
            <a:r>
              <a:rPr lang="fi-FI" smtClean="0"/>
              <a:t>viides taso</a:t>
            </a:r>
            <a:endParaRPr kumimoji="0" lang="en-US"/>
          </a:p>
        </p:txBody>
      </p:sp>
      <p:sp>
        <p:nvSpPr>
          <p:cNvPr id="4" name="Päivämäärän paikkamerkki 3"/>
          <p:cNvSpPr>
            <a:spLocks noGrp="1"/>
          </p:cNvSpPr>
          <p:nvPr>
            <p:ph type="dt" sz="half" idx="10"/>
          </p:nvPr>
        </p:nvSpPr>
        <p:spPr/>
        <p:txBody>
          <a:bodyPr/>
          <a:lstStyle>
            <a:extLst/>
          </a:lstStyle>
          <a:p>
            <a:fld id="{D672AF66-0BE7-423D-A1D1-0E9F1936AD3A}" type="datetimeFigureOut">
              <a:rPr lang="fi-FI" smtClean="0"/>
              <a:t>9.10.2020</a:t>
            </a:fld>
            <a:endParaRPr lang="fi-FI"/>
          </a:p>
        </p:txBody>
      </p:sp>
      <p:sp>
        <p:nvSpPr>
          <p:cNvPr id="5" name="Alatunnisteen paikkamerkki 4"/>
          <p:cNvSpPr>
            <a:spLocks noGrp="1"/>
          </p:cNvSpPr>
          <p:nvPr>
            <p:ph type="ftr" sz="quarter" idx="11"/>
          </p:nvPr>
        </p:nvSpPr>
        <p:spPr/>
        <p:txBody>
          <a:bodyPr/>
          <a:lstStyle>
            <a:extLst/>
          </a:lstStyle>
          <a:p>
            <a:endParaRPr lang="fi-FI"/>
          </a:p>
        </p:txBody>
      </p:sp>
      <p:sp>
        <p:nvSpPr>
          <p:cNvPr id="6" name="Dian numeron paikkamerkki 5"/>
          <p:cNvSpPr>
            <a:spLocks noGrp="1"/>
          </p:cNvSpPr>
          <p:nvPr>
            <p:ph type="sldNum" sz="quarter" idx="12"/>
          </p:nvPr>
        </p:nvSpPr>
        <p:spPr/>
        <p:txBody>
          <a:bodyPr/>
          <a:lstStyle>
            <a:extLst/>
          </a:lstStyle>
          <a:p>
            <a:fld id="{48F91F16-78E2-4C6D-9D0C-86236917104C}" type="slidenum">
              <a:rPr lang="fi-FI" smtClean="0"/>
              <a:t>‹#›</a:t>
            </a:fld>
            <a:endParaRPr lang="fi-FI"/>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Osan ylätunniste">
    <p:spTree>
      <p:nvGrpSpPr>
        <p:cNvPr id="1" name=""/>
        <p:cNvGrpSpPr/>
        <p:nvPr/>
      </p:nvGrpSpPr>
      <p:grpSpPr>
        <a:xfrm>
          <a:off x="0" y="0"/>
          <a:ext cx="0" cy="0"/>
          <a:chOff x="0" y="0"/>
          <a:chExt cx="0" cy="0"/>
        </a:xfrm>
      </p:grpSpPr>
      <p:sp>
        <p:nvSpPr>
          <p:cNvPr id="7" name="Suorakulmio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Otsikko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fi-FI" smtClean="0"/>
              <a:t>Muokkaa perustyyl. napsautt.</a:t>
            </a:r>
            <a:endParaRPr kumimoji="0" lang="en-US"/>
          </a:p>
        </p:txBody>
      </p:sp>
      <p:sp>
        <p:nvSpPr>
          <p:cNvPr id="3" name="Tekstin paikkamerkki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i-FI" smtClean="0"/>
              <a:t>Muokkaa tekstin perustyylejä napsauttamalla</a:t>
            </a:r>
          </a:p>
        </p:txBody>
      </p:sp>
      <p:sp>
        <p:nvSpPr>
          <p:cNvPr id="4" name="Päivämäärän paikkamerkki 3"/>
          <p:cNvSpPr>
            <a:spLocks noGrp="1"/>
          </p:cNvSpPr>
          <p:nvPr>
            <p:ph type="dt" sz="half" idx="10"/>
          </p:nvPr>
        </p:nvSpPr>
        <p:spPr/>
        <p:txBody>
          <a:bodyPr/>
          <a:lstStyle>
            <a:extLst/>
          </a:lstStyle>
          <a:p>
            <a:fld id="{D672AF66-0BE7-423D-A1D1-0E9F1936AD3A}" type="datetimeFigureOut">
              <a:rPr lang="fi-FI" smtClean="0"/>
              <a:t>9.10.2020</a:t>
            </a:fld>
            <a:endParaRPr lang="fi-FI"/>
          </a:p>
        </p:txBody>
      </p:sp>
      <p:sp>
        <p:nvSpPr>
          <p:cNvPr id="5" name="Alatunnisteen paikkamerkki 4"/>
          <p:cNvSpPr>
            <a:spLocks noGrp="1"/>
          </p:cNvSpPr>
          <p:nvPr>
            <p:ph type="ftr" sz="quarter" idx="11"/>
          </p:nvPr>
        </p:nvSpPr>
        <p:spPr/>
        <p:txBody>
          <a:bodyPr/>
          <a:lstStyle>
            <a:extLst/>
          </a:lstStyle>
          <a:p>
            <a:endParaRPr lang="fi-FI"/>
          </a:p>
        </p:txBody>
      </p:sp>
      <p:sp>
        <p:nvSpPr>
          <p:cNvPr id="6" name="Dian numeron paikkamerkki 5"/>
          <p:cNvSpPr>
            <a:spLocks noGrp="1"/>
          </p:cNvSpPr>
          <p:nvPr>
            <p:ph type="sldNum" sz="quarter" idx="12"/>
          </p:nvPr>
        </p:nvSpPr>
        <p:spPr/>
        <p:txBody>
          <a:bodyPr/>
          <a:lstStyle>
            <a:extLst/>
          </a:lstStyle>
          <a:p>
            <a:fld id="{48F91F16-78E2-4C6D-9D0C-86236917104C}" type="slidenum">
              <a:rPr lang="fi-FI" smtClean="0"/>
              <a:t>‹#›</a:t>
            </a:fld>
            <a:endParaRPr lang="fi-FI"/>
          </a:p>
        </p:txBody>
      </p:sp>
      <p:sp>
        <p:nvSpPr>
          <p:cNvPr id="10" name="Suorakulmio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i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i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a:xfrm>
            <a:off x="1435608" y="274320"/>
            <a:ext cx="7498080" cy="1143000"/>
          </a:xfrm>
        </p:spPr>
        <p:txBody>
          <a:bodyPr/>
          <a:lstStyle>
            <a:extLst/>
          </a:lstStyle>
          <a:p>
            <a:r>
              <a:rPr kumimoji="0" lang="fi-FI" smtClean="0"/>
              <a:t>Muokkaa perustyyl. napsautt.</a:t>
            </a:r>
            <a:endParaRPr kumimoji="0" lang="en-US"/>
          </a:p>
        </p:txBody>
      </p:sp>
      <p:sp>
        <p:nvSpPr>
          <p:cNvPr id="3" name="Sisällön paikkamerkki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i-FI" smtClean="0"/>
              <a:t>Muokkaa tekstin perustyylejä napsauttamalla</a:t>
            </a:r>
          </a:p>
          <a:p>
            <a:pPr lvl="1" eaLnBrk="1" latinLnBrk="0" hangingPunct="1"/>
            <a:r>
              <a:rPr lang="fi-FI" smtClean="0"/>
              <a:t>toinen taso</a:t>
            </a:r>
          </a:p>
          <a:p>
            <a:pPr lvl="2" eaLnBrk="1" latinLnBrk="0" hangingPunct="1"/>
            <a:r>
              <a:rPr lang="fi-FI" smtClean="0"/>
              <a:t>kolmas taso</a:t>
            </a:r>
          </a:p>
          <a:p>
            <a:pPr lvl="3" eaLnBrk="1" latinLnBrk="0" hangingPunct="1"/>
            <a:r>
              <a:rPr lang="fi-FI" smtClean="0"/>
              <a:t>neljäs taso</a:t>
            </a:r>
          </a:p>
          <a:p>
            <a:pPr lvl="4" eaLnBrk="1" latinLnBrk="0" hangingPunct="1"/>
            <a:r>
              <a:rPr lang="fi-FI" smtClean="0"/>
              <a:t>viides taso</a:t>
            </a:r>
            <a:endParaRPr kumimoji="0" lang="en-US"/>
          </a:p>
        </p:txBody>
      </p:sp>
      <p:sp>
        <p:nvSpPr>
          <p:cNvPr id="4" name="Sisällön paikkamerkki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i-FI" smtClean="0"/>
              <a:t>Muokkaa tekstin perustyylejä napsauttamalla</a:t>
            </a:r>
          </a:p>
          <a:p>
            <a:pPr lvl="1" eaLnBrk="1" latinLnBrk="0" hangingPunct="1"/>
            <a:r>
              <a:rPr lang="fi-FI" smtClean="0"/>
              <a:t>toinen taso</a:t>
            </a:r>
          </a:p>
          <a:p>
            <a:pPr lvl="2" eaLnBrk="1" latinLnBrk="0" hangingPunct="1"/>
            <a:r>
              <a:rPr lang="fi-FI" smtClean="0"/>
              <a:t>kolmas taso</a:t>
            </a:r>
          </a:p>
          <a:p>
            <a:pPr lvl="3" eaLnBrk="1" latinLnBrk="0" hangingPunct="1"/>
            <a:r>
              <a:rPr lang="fi-FI" smtClean="0"/>
              <a:t>neljäs taso</a:t>
            </a:r>
          </a:p>
          <a:p>
            <a:pPr lvl="4" eaLnBrk="1" latinLnBrk="0" hangingPunct="1"/>
            <a:r>
              <a:rPr lang="fi-FI" smtClean="0"/>
              <a:t>viides taso</a:t>
            </a:r>
            <a:endParaRPr kumimoji="0" lang="en-US"/>
          </a:p>
        </p:txBody>
      </p:sp>
      <p:sp>
        <p:nvSpPr>
          <p:cNvPr id="5" name="Päivämäärän paikkamerkki 4"/>
          <p:cNvSpPr>
            <a:spLocks noGrp="1"/>
          </p:cNvSpPr>
          <p:nvPr>
            <p:ph type="dt" sz="half" idx="10"/>
          </p:nvPr>
        </p:nvSpPr>
        <p:spPr/>
        <p:txBody>
          <a:bodyPr/>
          <a:lstStyle>
            <a:extLst/>
          </a:lstStyle>
          <a:p>
            <a:fld id="{D672AF66-0BE7-423D-A1D1-0E9F1936AD3A}" type="datetimeFigureOut">
              <a:rPr lang="fi-FI" smtClean="0"/>
              <a:t>9.10.2020</a:t>
            </a:fld>
            <a:endParaRPr lang="fi-FI"/>
          </a:p>
        </p:txBody>
      </p:sp>
      <p:sp>
        <p:nvSpPr>
          <p:cNvPr id="6" name="Alatunnisteen paikkamerkki 5"/>
          <p:cNvSpPr>
            <a:spLocks noGrp="1"/>
          </p:cNvSpPr>
          <p:nvPr>
            <p:ph type="ftr" sz="quarter" idx="11"/>
          </p:nvPr>
        </p:nvSpPr>
        <p:spPr/>
        <p:txBody>
          <a:bodyPr/>
          <a:lstStyle>
            <a:extLst/>
          </a:lstStyle>
          <a:p>
            <a:endParaRPr lang="fi-FI"/>
          </a:p>
        </p:txBody>
      </p:sp>
      <p:sp>
        <p:nvSpPr>
          <p:cNvPr id="7" name="Dian numeron paikkamerkki 6"/>
          <p:cNvSpPr>
            <a:spLocks noGrp="1"/>
          </p:cNvSpPr>
          <p:nvPr>
            <p:ph type="sldNum" sz="quarter" idx="12"/>
          </p:nvPr>
        </p:nvSpPr>
        <p:spPr/>
        <p:txBody>
          <a:bodyPr/>
          <a:lstStyle>
            <a:extLst/>
          </a:lstStyle>
          <a:p>
            <a:fld id="{48F91F16-78E2-4C6D-9D0C-86236917104C}" type="slidenum">
              <a:rPr lang="fi-FI" smtClean="0"/>
              <a:t>‹#›</a:t>
            </a:fld>
            <a:endParaRPr lang="fi-FI"/>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Vertailu">
    <p:spTree>
      <p:nvGrpSpPr>
        <p:cNvPr id="1" name=""/>
        <p:cNvGrpSpPr/>
        <p:nvPr/>
      </p:nvGrpSpPr>
      <p:grpSpPr>
        <a:xfrm>
          <a:off x="0" y="0"/>
          <a:ext cx="0" cy="0"/>
          <a:chOff x="0" y="0"/>
          <a:chExt cx="0" cy="0"/>
        </a:xfrm>
      </p:grpSpPr>
      <p:sp>
        <p:nvSpPr>
          <p:cNvPr id="2" name="Otsikko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fi-FI" smtClean="0"/>
              <a:t>Muokkaa perustyyl. napsautt.</a:t>
            </a:r>
            <a:endParaRPr kumimoji="0" lang="en-US"/>
          </a:p>
        </p:txBody>
      </p:sp>
      <p:sp>
        <p:nvSpPr>
          <p:cNvPr id="3" name="Tekstin paikkamerkki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i-FI" smtClean="0"/>
              <a:t>Muokkaa tekstin perustyylejä napsauttamalla</a:t>
            </a:r>
          </a:p>
        </p:txBody>
      </p:sp>
      <p:sp>
        <p:nvSpPr>
          <p:cNvPr id="4" name="Tekstin paikkamerkki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i-FI" smtClean="0"/>
              <a:t>Muokkaa tekstin perustyylejä napsauttamalla</a:t>
            </a:r>
          </a:p>
        </p:txBody>
      </p:sp>
      <p:sp>
        <p:nvSpPr>
          <p:cNvPr id="5" name="Sisällön paikkamerkki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i-FI" smtClean="0"/>
              <a:t>Muokkaa tekstin perustyylejä napsauttamalla</a:t>
            </a:r>
          </a:p>
          <a:p>
            <a:pPr lvl="1" eaLnBrk="1" latinLnBrk="0" hangingPunct="1"/>
            <a:r>
              <a:rPr lang="fi-FI" smtClean="0"/>
              <a:t>toinen taso</a:t>
            </a:r>
          </a:p>
          <a:p>
            <a:pPr lvl="2" eaLnBrk="1" latinLnBrk="0" hangingPunct="1"/>
            <a:r>
              <a:rPr lang="fi-FI" smtClean="0"/>
              <a:t>kolmas taso</a:t>
            </a:r>
          </a:p>
          <a:p>
            <a:pPr lvl="3" eaLnBrk="1" latinLnBrk="0" hangingPunct="1"/>
            <a:r>
              <a:rPr lang="fi-FI" smtClean="0"/>
              <a:t>neljäs taso</a:t>
            </a:r>
          </a:p>
          <a:p>
            <a:pPr lvl="4" eaLnBrk="1" latinLnBrk="0" hangingPunct="1"/>
            <a:r>
              <a:rPr lang="fi-FI" smtClean="0"/>
              <a:t>viides taso</a:t>
            </a:r>
            <a:endParaRPr kumimoji="0" lang="en-US"/>
          </a:p>
        </p:txBody>
      </p:sp>
      <p:sp>
        <p:nvSpPr>
          <p:cNvPr id="6" name="Sisällön paikkamerkki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i-FI" smtClean="0"/>
              <a:t>Muokkaa tekstin perustyylejä napsauttamalla</a:t>
            </a:r>
          </a:p>
          <a:p>
            <a:pPr lvl="1" eaLnBrk="1" latinLnBrk="0" hangingPunct="1"/>
            <a:r>
              <a:rPr lang="fi-FI" smtClean="0"/>
              <a:t>toinen taso</a:t>
            </a:r>
          </a:p>
          <a:p>
            <a:pPr lvl="2" eaLnBrk="1" latinLnBrk="0" hangingPunct="1"/>
            <a:r>
              <a:rPr lang="fi-FI" smtClean="0"/>
              <a:t>kolmas taso</a:t>
            </a:r>
          </a:p>
          <a:p>
            <a:pPr lvl="3" eaLnBrk="1" latinLnBrk="0" hangingPunct="1"/>
            <a:r>
              <a:rPr lang="fi-FI" smtClean="0"/>
              <a:t>neljäs taso</a:t>
            </a:r>
          </a:p>
          <a:p>
            <a:pPr lvl="4" eaLnBrk="1" latinLnBrk="0" hangingPunct="1"/>
            <a:r>
              <a:rPr lang="fi-FI" smtClean="0"/>
              <a:t>viides taso</a:t>
            </a:r>
            <a:endParaRPr kumimoji="0" lang="en-US"/>
          </a:p>
        </p:txBody>
      </p:sp>
      <p:sp>
        <p:nvSpPr>
          <p:cNvPr id="7" name="Päivämäärän paikkamerkki 6"/>
          <p:cNvSpPr>
            <a:spLocks noGrp="1"/>
          </p:cNvSpPr>
          <p:nvPr>
            <p:ph type="dt" sz="half" idx="10"/>
          </p:nvPr>
        </p:nvSpPr>
        <p:spPr/>
        <p:txBody>
          <a:bodyPr/>
          <a:lstStyle>
            <a:extLst/>
          </a:lstStyle>
          <a:p>
            <a:fld id="{D672AF66-0BE7-423D-A1D1-0E9F1936AD3A}" type="datetimeFigureOut">
              <a:rPr lang="fi-FI" smtClean="0"/>
              <a:t>9.10.2020</a:t>
            </a:fld>
            <a:endParaRPr lang="fi-FI"/>
          </a:p>
        </p:txBody>
      </p:sp>
      <p:sp>
        <p:nvSpPr>
          <p:cNvPr id="8" name="Alatunnisteen paikkamerkki 7"/>
          <p:cNvSpPr>
            <a:spLocks noGrp="1"/>
          </p:cNvSpPr>
          <p:nvPr>
            <p:ph type="ftr" sz="quarter" idx="11"/>
          </p:nvPr>
        </p:nvSpPr>
        <p:spPr/>
        <p:txBody>
          <a:bodyPr/>
          <a:lstStyle>
            <a:extLst/>
          </a:lstStyle>
          <a:p>
            <a:endParaRPr lang="fi-FI"/>
          </a:p>
        </p:txBody>
      </p:sp>
      <p:sp>
        <p:nvSpPr>
          <p:cNvPr id="9" name="Dian numeron paikkamerkki 8"/>
          <p:cNvSpPr>
            <a:spLocks noGrp="1"/>
          </p:cNvSpPr>
          <p:nvPr>
            <p:ph type="sldNum" sz="quarter" idx="12"/>
          </p:nvPr>
        </p:nvSpPr>
        <p:spPr/>
        <p:txBody>
          <a:bodyPr/>
          <a:lstStyle>
            <a:extLst/>
          </a:lstStyle>
          <a:p>
            <a:fld id="{48F91F16-78E2-4C6D-9D0C-86236917104C}" type="slidenum">
              <a:rPr lang="fi-FI" smtClean="0"/>
              <a:t>‹#›</a:t>
            </a:fld>
            <a:endParaRPr lang="fi-FI"/>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a:xfrm>
            <a:off x="1435608" y="274320"/>
            <a:ext cx="7498080" cy="1143000"/>
          </a:xfrm>
        </p:spPr>
        <p:txBody>
          <a:bodyPr anchor="ctr"/>
          <a:lstStyle>
            <a:extLst/>
          </a:lstStyle>
          <a:p>
            <a:r>
              <a:rPr kumimoji="0" lang="fi-FI" smtClean="0"/>
              <a:t>Muokkaa perustyyl. napsautt.</a:t>
            </a:r>
            <a:endParaRPr kumimoji="0" lang="en-US"/>
          </a:p>
        </p:txBody>
      </p:sp>
      <p:sp>
        <p:nvSpPr>
          <p:cNvPr id="3" name="Päivämäärän paikkamerkki 2"/>
          <p:cNvSpPr>
            <a:spLocks noGrp="1"/>
          </p:cNvSpPr>
          <p:nvPr>
            <p:ph type="dt" sz="half" idx="10"/>
          </p:nvPr>
        </p:nvSpPr>
        <p:spPr/>
        <p:txBody>
          <a:bodyPr/>
          <a:lstStyle>
            <a:extLst/>
          </a:lstStyle>
          <a:p>
            <a:fld id="{D672AF66-0BE7-423D-A1D1-0E9F1936AD3A}" type="datetimeFigureOut">
              <a:rPr lang="fi-FI" smtClean="0"/>
              <a:t>9.10.2020</a:t>
            </a:fld>
            <a:endParaRPr lang="fi-FI"/>
          </a:p>
        </p:txBody>
      </p:sp>
      <p:sp>
        <p:nvSpPr>
          <p:cNvPr id="4" name="Alatunnisteen paikkamerkki 3"/>
          <p:cNvSpPr>
            <a:spLocks noGrp="1"/>
          </p:cNvSpPr>
          <p:nvPr>
            <p:ph type="ftr" sz="quarter" idx="11"/>
          </p:nvPr>
        </p:nvSpPr>
        <p:spPr/>
        <p:txBody>
          <a:bodyPr/>
          <a:lstStyle>
            <a:extLst/>
          </a:lstStyle>
          <a:p>
            <a:endParaRPr lang="fi-FI"/>
          </a:p>
        </p:txBody>
      </p:sp>
      <p:sp>
        <p:nvSpPr>
          <p:cNvPr id="5" name="Dian numeron paikkamerkki 4"/>
          <p:cNvSpPr>
            <a:spLocks noGrp="1"/>
          </p:cNvSpPr>
          <p:nvPr>
            <p:ph type="sldNum" sz="quarter" idx="12"/>
          </p:nvPr>
        </p:nvSpPr>
        <p:spPr/>
        <p:txBody>
          <a:bodyPr/>
          <a:lstStyle>
            <a:extLst/>
          </a:lstStyle>
          <a:p>
            <a:fld id="{48F91F16-78E2-4C6D-9D0C-86236917104C}" type="slidenum">
              <a:rPr lang="fi-FI" smtClean="0"/>
              <a:t>‹#›</a:t>
            </a:fld>
            <a:endParaRPr lang="fi-FI"/>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Tyhjä">
    <p:spTree>
      <p:nvGrpSpPr>
        <p:cNvPr id="1" name=""/>
        <p:cNvGrpSpPr/>
        <p:nvPr/>
      </p:nvGrpSpPr>
      <p:grpSpPr>
        <a:xfrm>
          <a:off x="0" y="0"/>
          <a:ext cx="0" cy="0"/>
          <a:chOff x="0" y="0"/>
          <a:chExt cx="0" cy="0"/>
        </a:xfrm>
      </p:grpSpPr>
      <p:sp>
        <p:nvSpPr>
          <p:cNvPr id="5" name="Suorakulmio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Päivämäärän paikkamerkki 1"/>
          <p:cNvSpPr>
            <a:spLocks noGrp="1"/>
          </p:cNvSpPr>
          <p:nvPr>
            <p:ph type="dt" sz="half" idx="10"/>
          </p:nvPr>
        </p:nvSpPr>
        <p:spPr/>
        <p:txBody>
          <a:bodyPr/>
          <a:lstStyle>
            <a:extLst/>
          </a:lstStyle>
          <a:p>
            <a:fld id="{D672AF66-0BE7-423D-A1D1-0E9F1936AD3A}" type="datetimeFigureOut">
              <a:rPr lang="fi-FI" smtClean="0"/>
              <a:t>9.10.2020</a:t>
            </a:fld>
            <a:endParaRPr lang="fi-FI"/>
          </a:p>
        </p:txBody>
      </p:sp>
      <p:sp>
        <p:nvSpPr>
          <p:cNvPr id="3" name="Alatunnisteen paikkamerkki 2"/>
          <p:cNvSpPr>
            <a:spLocks noGrp="1"/>
          </p:cNvSpPr>
          <p:nvPr>
            <p:ph type="ftr" sz="quarter" idx="11"/>
          </p:nvPr>
        </p:nvSpPr>
        <p:spPr/>
        <p:txBody>
          <a:bodyPr/>
          <a:lstStyle>
            <a:extLst/>
          </a:lstStyle>
          <a:p>
            <a:endParaRPr lang="fi-FI"/>
          </a:p>
        </p:txBody>
      </p:sp>
      <p:sp>
        <p:nvSpPr>
          <p:cNvPr id="4" name="Dian numeron paikkamerkki 3"/>
          <p:cNvSpPr>
            <a:spLocks noGrp="1"/>
          </p:cNvSpPr>
          <p:nvPr>
            <p:ph type="sldNum" sz="quarter" idx="12"/>
          </p:nvPr>
        </p:nvSpPr>
        <p:spPr/>
        <p:txBody>
          <a:bodyPr/>
          <a:lstStyle>
            <a:extLst/>
          </a:lstStyle>
          <a:p>
            <a:fld id="{48F91F16-78E2-4C6D-9D0C-86236917104C}" type="slidenum">
              <a:rPr lang="fi-FI" smtClean="0"/>
              <a:t>‹#›</a:t>
            </a:fld>
            <a:endParaRPr lang="fi-FI"/>
          </a:p>
        </p:txBody>
      </p:sp>
      <p:sp>
        <p:nvSpPr>
          <p:cNvPr id="6" name="Suorakulmio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tsikollinen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fi-FI" smtClean="0"/>
              <a:t>Muokkaa perustyyl. napsautt.</a:t>
            </a:r>
            <a:endParaRPr kumimoji="0" lang="en-US"/>
          </a:p>
        </p:txBody>
      </p:sp>
      <p:sp>
        <p:nvSpPr>
          <p:cNvPr id="3" name="Tekstin paikkamerkki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fi-FI" smtClean="0"/>
              <a:t>Muokkaa tekstin perustyylejä napsauttamalla</a:t>
            </a:r>
          </a:p>
        </p:txBody>
      </p:sp>
      <p:sp>
        <p:nvSpPr>
          <p:cNvPr id="4" name="Sisällön paikkamerkki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i-FI" smtClean="0"/>
              <a:t>Muokkaa tekstin perustyylejä napsauttamalla</a:t>
            </a:r>
          </a:p>
          <a:p>
            <a:pPr lvl="1" eaLnBrk="1" latinLnBrk="0" hangingPunct="1"/>
            <a:r>
              <a:rPr lang="fi-FI" smtClean="0"/>
              <a:t>toinen taso</a:t>
            </a:r>
          </a:p>
          <a:p>
            <a:pPr lvl="2" eaLnBrk="1" latinLnBrk="0" hangingPunct="1"/>
            <a:r>
              <a:rPr lang="fi-FI" smtClean="0"/>
              <a:t>kolmas taso</a:t>
            </a:r>
          </a:p>
          <a:p>
            <a:pPr lvl="3" eaLnBrk="1" latinLnBrk="0" hangingPunct="1"/>
            <a:r>
              <a:rPr lang="fi-FI" smtClean="0"/>
              <a:t>neljäs taso</a:t>
            </a:r>
          </a:p>
          <a:p>
            <a:pPr lvl="4" eaLnBrk="1" latinLnBrk="0" hangingPunct="1"/>
            <a:r>
              <a:rPr lang="fi-FI" smtClean="0"/>
              <a:t>viides taso</a:t>
            </a:r>
            <a:endParaRPr kumimoji="0" lang="en-US"/>
          </a:p>
        </p:txBody>
      </p:sp>
      <p:sp>
        <p:nvSpPr>
          <p:cNvPr id="5" name="Päivämäärän paikkamerkki 4"/>
          <p:cNvSpPr>
            <a:spLocks noGrp="1"/>
          </p:cNvSpPr>
          <p:nvPr>
            <p:ph type="dt" sz="half" idx="10"/>
          </p:nvPr>
        </p:nvSpPr>
        <p:spPr/>
        <p:txBody>
          <a:bodyPr/>
          <a:lstStyle>
            <a:extLst/>
          </a:lstStyle>
          <a:p>
            <a:fld id="{D672AF66-0BE7-423D-A1D1-0E9F1936AD3A}" type="datetimeFigureOut">
              <a:rPr lang="fi-FI" smtClean="0"/>
              <a:t>9.10.2020</a:t>
            </a:fld>
            <a:endParaRPr lang="fi-FI"/>
          </a:p>
        </p:txBody>
      </p:sp>
      <p:sp>
        <p:nvSpPr>
          <p:cNvPr id="6" name="Alatunnisteen paikkamerkki 5"/>
          <p:cNvSpPr>
            <a:spLocks noGrp="1"/>
          </p:cNvSpPr>
          <p:nvPr>
            <p:ph type="ftr" sz="quarter" idx="11"/>
          </p:nvPr>
        </p:nvSpPr>
        <p:spPr/>
        <p:txBody>
          <a:bodyPr/>
          <a:lstStyle>
            <a:extLst/>
          </a:lstStyle>
          <a:p>
            <a:endParaRPr lang="fi-FI"/>
          </a:p>
        </p:txBody>
      </p:sp>
      <p:sp>
        <p:nvSpPr>
          <p:cNvPr id="7" name="Dian numeron paikkamerkki 6"/>
          <p:cNvSpPr>
            <a:spLocks noGrp="1"/>
          </p:cNvSpPr>
          <p:nvPr>
            <p:ph type="sldNum" sz="quarter" idx="12"/>
          </p:nvPr>
        </p:nvSpPr>
        <p:spPr/>
        <p:txBody>
          <a:bodyPr/>
          <a:lstStyle>
            <a:extLst/>
          </a:lstStyle>
          <a:p>
            <a:fld id="{48F91F16-78E2-4C6D-9D0C-86236917104C}" type="slidenum">
              <a:rPr lang="fi-FI" smtClean="0"/>
              <a:t>‹#›</a:t>
            </a:fld>
            <a:endParaRPr lang="fi-FI"/>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tsikollinen kuva">
    <p:spTree>
      <p:nvGrpSpPr>
        <p:cNvPr id="1" name=""/>
        <p:cNvGrpSpPr/>
        <p:nvPr/>
      </p:nvGrpSpPr>
      <p:grpSpPr>
        <a:xfrm>
          <a:off x="0" y="0"/>
          <a:ext cx="0" cy="0"/>
          <a:chOff x="0" y="0"/>
          <a:chExt cx="0" cy="0"/>
        </a:xfrm>
      </p:grpSpPr>
      <p:sp>
        <p:nvSpPr>
          <p:cNvPr id="2" name="Otsikko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fi-FI" smtClean="0"/>
              <a:t>Muokkaa perustyyl. napsautt.</a:t>
            </a:r>
            <a:endParaRPr kumimoji="0" lang="en-US"/>
          </a:p>
        </p:txBody>
      </p:sp>
      <p:sp>
        <p:nvSpPr>
          <p:cNvPr id="5" name="Päivämäärän paikkamerkki 4"/>
          <p:cNvSpPr>
            <a:spLocks noGrp="1"/>
          </p:cNvSpPr>
          <p:nvPr>
            <p:ph type="dt" sz="half" idx="10"/>
          </p:nvPr>
        </p:nvSpPr>
        <p:spPr/>
        <p:txBody>
          <a:bodyPr/>
          <a:lstStyle>
            <a:extLst/>
          </a:lstStyle>
          <a:p>
            <a:fld id="{D672AF66-0BE7-423D-A1D1-0E9F1936AD3A}" type="datetimeFigureOut">
              <a:rPr lang="fi-FI" smtClean="0"/>
              <a:t>9.10.2020</a:t>
            </a:fld>
            <a:endParaRPr lang="fi-FI"/>
          </a:p>
        </p:txBody>
      </p:sp>
      <p:sp>
        <p:nvSpPr>
          <p:cNvPr id="6" name="Alatunnisteen paikkamerkki 5"/>
          <p:cNvSpPr>
            <a:spLocks noGrp="1"/>
          </p:cNvSpPr>
          <p:nvPr>
            <p:ph type="ftr" sz="quarter" idx="11"/>
          </p:nvPr>
        </p:nvSpPr>
        <p:spPr/>
        <p:txBody>
          <a:bodyPr/>
          <a:lstStyle>
            <a:extLst/>
          </a:lstStyle>
          <a:p>
            <a:endParaRPr lang="fi-FI"/>
          </a:p>
        </p:txBody>
      </p:sp>
      <p:sp>
        <p:nvSpPr>
          <p:cNvPr id="7" name="Dian numeron paikkamerkki 6"/>
          <p:cNvSpPr>
            <a:spLocks noGrp="1"/>
          </p:cNvSpPr>
          <p:nvPr>
            <p:ph type="sldNum" sz="quarter" idx="12"/>
          </p:nvPr>
        </p:nvSpPr>
        <p:spPr/>
        <p:txBody>
          <a:bodyPr/>
          <a:lstStyle>
            <a:extLst/>
          </a:lstStyle>
          <a:p>
            <a:fld id="{48F91F16-78E2-4C6D-9D0C-86236917104C}" type="slidenum">
              <a:rPr lang="fi-FI" smtClean="0"/>
              <a:t>‹#›</a:t>
            </a:fld>
            <a:endParaRPr lang="fi-FI"/>
          </a:p>
        </p:txBody>
      </p:sp>
      <p:sp>
        <p:nvSpPr>
          <p:cNvPr id="8" name="Suorakulmio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Kuvan paikkamerkki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fi-FI" smtClean="0"/>
              <a:t>Lisää kuva napsauttamalla kuvaketta</a:t>
            </a:r>
            <a:endParaRPr kumimoji="0" lang="en-US" dirty="0"/>
          </a:p>
        </p:txBody>
      </p:sp>
      <p:sp>
        <p:nvSpPr>
          <p:cNvPr id="9" name="Vuokaavio: Prosessi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Vuokaavio: Prosessi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kstin paikkamerkki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fi-FI" smtClean="0"/>
              <a:t>Muokkaa tekstin perustyylejä napsauttamalla</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ektori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i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ngas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Suorakulmio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Otsikon paikkamerkki 4"/>
          <p:cNvSpPr>
            <a:spLocks noGrp="1"/>
          </p:cNvSpPr>
          <p:nvPr>
            <p:ph type="title"/>
          </p:nvPr>
        </p:nvSpPr>
        <p:spPr>
          <a:xfrm>
            <a:off x="1435608" y="274638"/>
            <a:ext cx="7498080" cy="1143000"/>
          </a:xfrm>
          <a:prstGeom prst="rect">
            <a:avLst/>
          </a:prstGeom>
        </p:spPr>
        <p:txBody>
          <a:bodyPr anchor="ctr">
            <a:normAutofit/>
          </a:bodyPr>
          <a:lstStyle>
            <a:extLst/>
          </a:lstStyle>
          <a:p>
            <a:r>
              <a:rPr kumimoji="0" lang="fi-FI" smtClean="0"/>
              <a:t>Muokkaa perustyyl. napsautt.</a:t>
            </a:r>
            <a:endParaRPr kumimoji="0" lang="en-US"/>
          </a:p>
        </p:txBody>
      </p:sp>
      <p:sp>
        <p:nvSpPr>
          <p:cNvPr id="9" name="Tekstin paikkamerkki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fi-FI" smtClean="0"/>
              <a:t>Muokkaa tekstin perustyylejä napsauttamalla</a:t>
            </a:r>
          </a:p>
          <a:p>
            <a:pPr lvl="1" eaLnBrk="1" latinLnBrk="0" hangingPunct="1"/>
            <a:r>
              <a:rPr kumimoji="0" lang="fi-FI" smtClean="0"/>
              <a:t>toinen taso</a:t>
            </a:r>
          </a:p>
          <a:p>
            <a:pPr lvl="2" eaLnBrk="1" latinLnBrk="0" hangingPunct="1"/>
            <a:r>
              <a:rPr kumimoji="0" lang="fi-FI" smtClean="0"/>
              <a:t>kolmas taso</a:t>
            </a:r>
          </a:p>
          <a:p>
            <a:pPr lvl="3" eaLnBrk="1" latinLnBrk="0" hangingPunct="1"/>
            <a:r>
              <a:rPr kumimoji="0" lang="fi-FI" smtClean="0"/>
              <a:t>neljäs taso</a:t>
            </a:r>
          </a:p>
          <a:p>
            <a:pPr lvl="4" eaLnBrk="1" latinLnBrk="0" hangingPunct="1"/>
            <a:r>
              <a:rPr kumimoji="0" lang="fi-FI" smtClean="0"/>
              <a:t>viides taso</a:t>
            </a:r>
            <a:endParaRPr kumimoji="0" lang="en-US"/>
          </a:p>
        </p:txBody>
      </p:sp>
      <p:sp>
        <p:nvSpPr>
          <p:cNvPr id="24" name="Päivämäärän paikkamerkki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D672AF66-0BE7-423D-A1D1-0E9F1936AD3A}" type="datetimeFigureOut">
              <a:rPr lang="fi-FI" smtClean="0"/>
              <a:t>9.10.2020</a:t>
            </a:fld>
            <a:endParaRPr lang="fi-FI"/>
          </a:p>
        </p:txBody>
      </p:sp>
      <p:sp>
        <p:nvSpPr>
          <p:cNvPr id="10" name="Alatunnisteen paikkamerkki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fi-FI"/>
          </a:p>
        </p:txBody>
      </p:sp>
      <p:sp>
        <p:nvSpPr>
          <p:cNvPr id="22" name="Dian numeron paikkamerkki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48F91F16-78E2-4C6D-9D0C-86236917104C}" type="slidenum">
              <a:rPr lang="fi-FI" smtClean="0"/>
              <a:t>‹#›</a:t>
            </a:fld>
            <a:endParaRPr lang="fi-FI"/>
          </a:p>
        </p:txBody>
      </p:sp>
      <p:sp>
        <p:nvSpPr>
          <p:cNvPr id="15" name="Suorakulmio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a:xfrm>
            <a:off x="1403648" y="2780928"/>
            <a:ext cx="7406640" cy="1472184"/>
          </a:xfrm>
        </p:spPr>
        <p:txBody>
          <a:bodyPr>
            <a:normAutofit fontScale="90000"/>
          </a:bodyPr>
          <a:lstStyle/>
          <a:p>
            <a:r>
              <a:rPr lang="fi-FI" dirty="0" err="1"/>
              <a:t>Scientific</a:t>
            </a:r>
            <a:r>
              <a:rPr lang="fi-FI" dirty="0"/>
              <a:t> </a:t>
            </a:r>
            <a:r>
              <a:rPr lang="fi-FI" dirty="0" err="1"/>
              <a:t>Writing</a:t>
            </a:r>
            <a:r>
              <a:rPr lang="fi-FI" dirty="0"/>
              <a:t> Course</a:t>
            </a:r>
            <a:br>
              <a:rPr lang="fi-FI" dirty="0"/>
            </a:br>
            <a:r>
              <a:rPr lang="fi-FI" sz="2400" dirty="0">
                <a:latin typeface="Arial Narrow" panose="020B0606020202030204" pitchFamily="34" charset="0"/>
              </a:rPr>
              <a:t>Almaty</a:t>
            </a:r>
            <a:br>
              <a:rPr lang="fi-FI" sz="2400" dirty="0">
                <a:latin typeface="Arial Narrow" panose="020B0606020202030204" pitchFamily="34" charset="0"/>
              </a:rPr>
            </a:br>
            <a:r>
              <a:rPr lang="fi-FI" sz="2400" dirty="0" err="1">
                <a:latin typeface="Arial Narrow" panose="020B0606020202030204" pitchFamily="34" charset="0"/>
              </a:rPr>
              <a:t>Fall</a:t>
            </a:r>
            <a:r>
              <a:rPr lang="fi-FI" sz="2400" dirty="0">
                <a:latin typeface="Arial Narrow" panose="020B0606020202030204" pitchFamily="34" charset="0"/>
              </a:rPr>
              <a:t>, 2020</a:t>
            </a:r>
            <a:endParaRPr lang="fi-FI" dirty="0"/>
          </a:p>
        </p:txBody>
      </p:sp>
      <p:sp>
        <p:nvSpPr>
          <p:cNvPr id="3" name="Alaotsikko 2"/>
          <p:cNvSpPr>
            <a:spLocks noGrp="1"/>
          </p:cNvSpPr>
          <p:nvPr>
            <p:ph type="subTitle" idx="1"/>
          </p:nvPr>
        </p:nvSpPr>
        <p:spPr>
          <a:xfrm>
            <a:off x="1740064" y="4653136"/>
            <a:ext cx="7406640" cy="1752600"/>
          </a:xfrm>
        </p:spPr>
        <p:txBody>
          <a:bodyPr>
            <a:normAutofit lnSpcReduction="10000"/>
          </a:bodyPr>
          <a:lstStyle/>
          <a:p>
            <a:r>
              <a:rPr lang="fi-FI" dirty="0" err="1" smtClean="0"/>
              <a:t>Comparative</a:t>
            </a:r>
            <a:r>
              <a:rPr lang="fi-FI" dirty="0" smtClean="0"/>
              <a:t> </a:t>
            </a:r>
            <a:r>
              <a:rPr lang="fi-FI" dirty="0" err="1" smtClean="0"/>
              <a:t>law</a:t>
            </a:r>
            <a:r>
              <a:rPr lang="fi-FI" dirty="0" smtClean="0"/>
              <a:t> as a </a:t>
            </a:r>
            <a:r>
              <a:rPr lang="fi-FI" dirty="0" err="1" smtClean="0"/>
              <a:t>method</a:t>
            </a:r>
            <a:endParaRPr lang="fi-FI" dirty="0"/>
          </a:p>
          <a:p>
            <a:r>
              <a:rPr lang="fi-FI" dirty="0" err="1"/>
              <a:t>Lectures</a:t>
            </a:r>
            <a:r>
              <a:rPr lang="fi-FI" dirty="0"/>
              <a:t> </a:t>
            </a:r>
            <a:r>
              <a:rPr lang="fi-FI" dirty="0" smtClean="0"/>
              <a:t>5-6</a:t>
            </a:r>
            <a:endParaRPr lang="fi-FI" dirty="0"/>
          </a:p>
          <a:p>
            <a:r>
              <a:rPr lang="fi-FI" dirty="0"/>
              <a:t>Mariya </a:t>
            </a:r>
            <a:r>
              <a:rPr lang="fi-FI" dirty="0" smtClean="0"/>
              <a:t>Riekkinen</a:t>
            </a:r>
          </a:p>
          <a:p>
            <a:r>
              <a:rPr lang="fi-FI" dirty="0" smtClean="0"/>
              <a:t>2.10.2020</a:t>
            </a:r>
            <a:endParaRPr lang="fi-FI" dirty="0"/>
          </a:p>
          <a:p>
            <a:endParaRPr lang="fi-FI" dirty="0"/>
          </a:p>
        </p:txBody>
      </p:sp>
    </p:spTree>
    <p:extLst>
      <p:ext uri="{BB962C8B-B14F-4D97-AF65-F5344CB8AC3E}">
        <p14:creationId xmlns:p14="http://schemas.microsoft.com/office/powerpoint/2010/main" val="34954831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endParaRPr lang="fi-FI"/>
          </a:p>
        </p:txBody>
      </p:sp>
      <p:sp>
        <p:nvSpPr>
          <p:cNvPr id="3" name="Sisällön paikkamerkki 2"/>
          <p:cNvSpPr>
            <a:spLocks noGrp="1"/>
          </p:cNvSpPr>
          <p:nvPr>
            <p:ph idx="1"/>
          </p:nvPr>
        </p:nvSpPr>
        <p:spPr/>
        <p:txBody>
          <a:bodyPr/>
          <a:lstStyle/>
          <a:p>
            <a:endParaRPr lang="fi-FI" dirty="0" smtClean="0"/>
          </a:p>
          <a:p>
            <a:r>
              <a:rPr lang="fi-FI" dirty="0" err="1" smtClean="0"/>
              <a:t>Comparative</a:t>
            </a:r>
            <a:r>
              <a:rPr lang="fi-FI" dirty="0" smtClean="0"/>
              <a:t> </a:t>
            </a:r>
            <a:r>
              <a:rPr lang="fi-FI" dirty="0" err="1" smtClean="0"/>
              <a:t>law</a:t>
            </a:r>
            <a:r>
              <a:rPr lang="fi-FI" dirty="0" smtClean="0"/>
              <a:t> as a </a:t>
            </a:r>
            <a:r>
              <a:rPr lang="fi-FI" dirty="0" err="1" smtClean="0"/>
              <a:t>method</a:t>
            </a:r>
            <a:endParaRPr lang="fi-FI" dirty="0"/>
          </a:p>
        </p:txBody>
      </p:sp>
    </p:spTree>
    <p:extLst>
      <p:ext uri="{BB962C8B-B14F-4D97-AF65-F5344CB8AC3E}">
        <p14:creationId xmlns:p14="http://schemas.microsoft.com/office/powerpoint/2010/main" val="15628440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err="1"/>
              <a:t>w</a:t>
            </a:r>
            <a:r>
              <a:rPr lang="fi-FI" dirty="0" err="1" smtClean="0"/>
              <a:t>hat</a:t>
            </a:r>
            <a:r>
              <a:rPr lang="fi-FI" dirty="0" smtClean="0"/>
              <a:t> is </a:t>
            </a:r>
            <a:r>
              <a:rPr lang="fi-FI" dirty="0" err="1" smtClean="0"/>
              <a:t>comparative</a:t>
            </a:r>
            <a:r>
              <a:rPr lang="fi-FI" dirty="0" smtClean="0"/>
              <a:t> </a:t>
            </a:r>
            <a:r>
              <a:rPr lang="fi-FI" dirty="0" err="1" smtClean="0"/>
              <a:t>law</a:t>
            </a:r>
            <a:r>
              <a:rPr lang="fi-FI" dirty="0" smtClean="0"/>
              <a:t>?</a:t>
            </a:r>
            <a:endParaRPr lang="fi-FI" dirty="0"/>
          </a:p>
        </p:txBody>
      </p:sp>
      <p:sp>
        <p:nvSpPr>
          <p:cNvPr id="3" name="Sisällön paikkamerkki 2"/>
          <p:cNvSpPr>
            <a:spLocks noGrp="1"/>
          </p:cNvSpPr>
          <p:nvPr>
            <p:ph idx="1"/>
          </p:nvPr>
        </p:nvSpPr>
        <p:spPr/>
        <p:txBody>
          <a:bodyPr>
            <a:normAutofit/>
          </a:bodyPr>
          <a:lstStyle/>
          <a:p>
            <a:r>
              <a:rPr lang="fi-FI" dirty="0"/>
              <a:t>How </a:t>
            </a:r>
            <a:r>
              <a:rPr lang="fi-FI" dirty="0" err="1"/>
              <a:t>it</a:t>
            </a:r>
            <a:r>
              <a:rPr lang="fi-FI" dirty="0"/>
              <a:t> </a:t>
            </a:r>
            <a:r>
              <a:rPr lang="fi-FI" dirty="0" err="1"/>
              <a:t>differs</a:t>
            </a:r>
            <a:r>
              <a:rPr lang="fi-FI" dirty="0"/>
              <a:t> </a:t>
            </a:r>
            <a:r>
              <a:rPr lang="fi-FI" dirty="0" err="1"/>
              <a:t>from</a:t>
            </a:r>
            <a:r>
              <a:rPr lang="fi-FI" dirty="0"/>
              <a:t> </a:t>
            </a:r>
            <a:r>
              <a:rPr lang="fi-FI" dirty="0" err="1"/>
              <a:t>studying</a:t>
            </a:r>
            <a:r>
              <a:rPr lang="fi-FI" dirty="0"/>
              <a:t> </a:t>
            </a:r>
            <a:r>
              <a:rPr lang="fi-FI" dirty="0" err="1" smtClean="0"/>
              <a:t>law</a:t>
            </a:r>
            <a:r>
              <a:rPr lang="fi-FI" dirty="0" smtClean="0"/>
              <a:t> </a:t>
            </a:r>
            <a:r>
              <a:rPr lang="fi-FI" dirty="0"/>
              <a:t>of </a:t>
            </a:r>
            <a:r>
              <a:rPr lang="fi-FI" dirty="0" err="1"/>
              <a:t>foreign</a:t>
            </a:r>
            <a:r>
              <a:rPr lang="fi-FI" dirty="0"/>
              <a:t> </a:t>
            </a:r>
            <a:r>
              <a:rPr lang="fi-FI" dirty="0" err="1"/>
              <a:t>states</a:t>
            </a:r>
            <a:r>
              <a:rPr lang="fi-FI" dirty="0"/>
              <a:t>?</a:t>
            </a:r>
          </a:p>
          <a:p>
            <a:pPr marL="0" indent="0">
              <a:buNone/>
            </a:pPr>
            <a:endParaRPr lang="fi-FI" dirty="0"/>
          </a:p>
          <a:p>
            <a:r>
              <a:rPr lang="fi-FI" dirty="0" smtClean="0"/>
              <a:t>The </a:t>
            </a:r>
            <a:r>
              <a:rPr lang="fi-FI" dirty="0" err="1"/>
              <a:t>goal</a:t>
            </a:r>
            <a:r>
              <a:rPr lang="fi-FI" dirty="0"/>
              <a:t> of </a:t>
            </a:r>
            <a:r>
              <a:rPr lang="fi-FI" dirty="0" err="1"/>
              <a:t>comparative</a:t>
            </a:r>
            <a:r>
              <a:rPr lang="fi-FI" dirty="0"/>
              <a:t> </a:t>
            </a:r>
            <a:r>
              <a:rPr lang="fi-FI" dirty="0" err="1"/>
              <a:t>law</a:t>
            </a:r>
            <a:r>
              <a:rPr lang="fi-FI" dirty="0"/>
              <a:t> is to </a:t>
            </a:r>
            <a:r>
              <a:rPr lang="en-US" dirty="0"/>
              <a:t>account for </a:t>
            </a:r>
            <a:r>
              <a:rPr lang="en-US" b="1" i="1" dirty="0"/>
              <a:t>similarities and differences </a:t>
            </a:r>
            <a:r>
              <a:rPr lang="en-US" dirty="0"/>
              <a:t>among the </a:t>
            </a:r>
            <a:r>
              <a:rPr lang="fi-FI" b="1" i="1" dirty="0" err="1"/>
              <a:t>objects</a:t>
            </a:r>
            <a:r>
              <a:rPr lang="fi-FI" b="1" i="1" dirty="0"/>
              <a:t> of </a:t>
            </a:r>
            <a:r>
              <a:rPr lang="fi-FI" b="1" i="1" dirty="0" err="1"/>
              <a:t>comparison</a:t>
            </a:r>
            <a:endParaRPr lang="fi-FI" b="1" i="1" dirty="0"/>
          </a:p>
          <a:p>
            <a:pPr marL="0" indent="0">
              <a:buNone/>
            </a:pPr>
            <a:endParaRPr lang="fi-FI" dirty="0"/>
          </a:p>
          <a:p>
            <a:pPr marL="0" indent="0">
              <a:buNone/>
            </a:pPr>
            <a:r>
              <a:rPr lang="fi-FI" dirty="0" err="1" smtClean="0"/>
              <a:t>Comparative</a:t>
            </a:r>
            <a:r>
              <a:rPr lang="fi-FI" dirty="0" smtClean="0"/>
              <a:t> </a:t>
            </a:r>
            <a:r>
              <a:rPr lang="fi-FI" dirty="0" err="1"/>
              <a:t>law</a:t>
            </a:r>
            <a:r>
              <a:rPr lang="fi-FI" dirty="0"/>
              <a:t> is </a:t>
            </a:r>
            <a:r>
              <a:rPr lang="fi-FI" dirty="0" err="1"/>
              <a:t>not</a:t>
            </a:r>
            <a:r>
              <a:rPr lang="fi-FI" dirty="0"/>
              <a:t> a </a:t>
            </a:r>
            <a:r>
              <a:rPr lang="fi-FI" dirty="0" err="1"/>
              <a:t>body</a:t>
            </a:r>
            <a:r>
              <a:rPr lang="fi-FI" dirty="0"/>
              <a:t> of </a:t>
            </a:r>
            <a:r>
              <a:rPr lang="fi-FI" dirty="0" err="1"/>
              <a:t>rules</a:t>
            </a:r>
            <a:r>
              <a:rPr lang="fi-FI" dirty="0"/>
              <a:t>, </a:t>
            </a:r>
            <a:r>
              <a:rPr lang="fi-FI" dirty="0" err="1"/>
              <a:t>it</a:t>
            </a:r>
            <a:r>
              <a:rPr lang="fi-FI" dirty="0"/>
              <a:t> is a </a:t>
            </a:r>
            <a:r>
              <a:rPr lang="fi-FI" dirty="0" err="1"/>
              <a:t>methodology</a:t>
            </a:r>
            <a:endParaRPr lang="fi-FI" dirty="0"/>
          </a:p>
          <a:p>
            <a:endParaRPr lang="fi-FI" dirty="0"/>
          </a:p>
        </p:txBody>
      </p:sp>
    </p:spTree>
    <p:extLst>
      <p:ext uri="{BB962C8B-B14F-4D97-AF65-F5344CB8AC3E}">
        <p14:creationId xmlns:p14="http://schemas.microsoft.com/office/powerpoint/2010/main" val="12499670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endParaRPr lang="fi-FI"/>
          </a:p>
        </p:txBody>
      </p:sp>
      <p:sp>
        <p:nvSpPr>
          <p:cNvPr id="3" name="Sisällön paikkamerkki 2"/>
          <p:cNvSpPr>
            <a:spLocks noGrp="1"/>
          </p:cNvSpPr>
          <p:nvPr>
            <p:ph idx="1"/>
          </p:nvPr>
        </p:nvSpPr>
        <p:spPr/>
        <p:txBody>
          <a:bodyPr/>
          <a:lstStyle/>
          <a:p>
            <a:r>
              <a:rPr lang="fi-FI" dirty="0" err="1" smtClean="0"/>
              <a:t>Legislative</a:t>
            </a:r>
            <a:r>
              <a:rPr lang="fi-FI" dirty="0" smtClean="0"/>
              <a:t> </a:t>
            </a:r>
            <a:r>
              <a:rPr lang="fi-FI" dirty="0" err="1" smtClean="0"/>
              <a:t>Comparative</a:t>
            </a:r>
            <a:r>
              <a:rPr lang="fi-FI" dirty="0" smtClean="0"/>
              <a:t> </a:t>
            </a:r>
            <a:r>
              <a:rPr lang="fi-FI" dirty="0" err="1" smtClean="0"/>
              <a:t>Law</a:t>
            </a:r>
            <a:endParaRPr lang="fi-FI" dirty="0"/>
          </a:p>
        </p:txBody>
      </p:sp>
    </p:spTree>
    <p:extLst>
      <p:ext uri="{BB962C8B-B14F-4D97-AF65-F5344CB8AC3E}">
        <p14:creationId xmlns:p14="http://schemas.microsoft.com/office/powerpoint/2010/main" val="5131126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err="1" smtClean="0"/>
              <a:t>Legislative</a:t>
            </a:r>
            <a:r>
              <a:rPr lang="fi-FI" dirty="0" smtClean="0"/>
              <a:t> </a:t>
            </a:r>
            <a:r>
              <a:rPr lang="fi-FI" dirty="0" err="1" smtClean="0"/>
              <a:t>comparative</a:t>
            </a:r>
            <a:r>
              <a:rPr lang="fi-FI" dirty="0" smtClean="0"/>
              <a:t> </a:t>
            </a:r>
            <a:r>
              <a:rPr lang="fi-FI" dirty="0" err="1" smtClean="0"/>
              <a:t>law</a:t>
            </a:r>
            <a:endParaRPr lang="fi-FI" dirty="0"/>
          </a:p>
        </p:txBody>
      </p:sp>
      <p:sp>
        <p:nvSpPr>
          <p:cNvPr id="3" name="Sisällön paikkamerkki 2"/>
          <p:cNvSpPr>
            <a:spLocks noGrp="1"/>
          </p:cNvSpPr>
          <p:nvPr>
            <p:ph idx="1"/>
          </p:nvPr>
        </p:nvSpPr>
        <p:spPr/>
        <p:txBody>
          <a:bodyPr/>
          <a:lstStyle/>
          <a:p>
            <a:r>
              <a:rPr lang="en-US" dirty="0" smtClean="0"/>
              <a:t>Art. 38(1)c of the Statute of the International Court of Justice:</a:t>
            </a:r>
          </a:p>
          <a:p>
            <a:endParaRPr lang="en-US" dirty="0" smtClean="0"/>
          </a:p>
          <a:p>
            <a:pPr marL="0" indent="0">
              <a:buNone/>
            </a:pPr>
            <a:r>
              <a:rPr lang="en-US" dirty="0" smtClean="0"/>
              <a:t>application of ”the general principles of law, recognized by civilized nations”</a:t>
            </a:r>
          </a:p>
          <a:p>
            <a:endParaRPr lang="fi-FI" dirty="0"/>
          </a:p>
        </p:txBody>
      </p:sp>
    </p:spTree>
    <p:extLst>
      <p:ext uri="{BB962C8B-B14F-4D97-AF65-F5344CB8AC3E}">
        <p14:creationId xmlns:p14="http://schemas.microsoft.com/office/powerpoint/2010/main" val="11148714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fontScale="90000"/>
          </a:bodyPr>
          <a:lstStyle/>
          <a:p>
            <a:r>
              <a:rPr lang="fi-FI" dirty="0" err="1" smtClean="0"/>
              <a:t>Comparative</a:t>
            </a:r>
            <a:r>
              <a:rPr lang="fi-FI" dirty="0" smtClean="0"/>
              <a:t> </a:t>
            </a:r>
            <a:r>
              <a:rPr lang="fi-FI" dirty="0" err="1" smtClean="0"/>
              <a:t>law</a:t>
            </a:r>
            <a:r>
              <a:rPr lang="fi-FI" dirty="0" smtClean="0"/>
              <a:t> in the </a:t>
            </a:r>
            <a:r>
              <a:rPr lang="fi-FI" dirty="0" err="1" smtClean="0"/>
              <a:t>jurisprudence</a:t>
            </a:r>
            <a:r>
              <a:rPr lang="fi-FI" dirty="0" smtClean="0"/>
              <a:t> of the </a:t>
            </a:r>
            <a:r>
              <a:rPr lang="fi-FI" dirty="0" err="1" smtClean="0"/>
              <a:t>ECtHR</a:t>
            </a:r>
            <a:endParaRPr lang="fi-FI" dirty="0"/>
          </a:p>
        </p:txBody>
      </p:sp>
      <p:sp>
        <p:nvSpPr>
          <p:cNvPr id="3" name="Sisällön paikkamerkki 2"/>
          <p:cNvSpPr>
            <a:spLocks noGrp="1"/>
          </p:cNvSpPr>
          <p:nvPr>
            <p:ph idx="1"/>
          </p:nvPr>
        </p:nvSpPr>
        <p:spPr>
          <a:xfrm>
            <a:off x="1043608" y="1447800"/>
            <a:ext cx="7920880" cy="5293568"/>
          </a:xfrm>
        </p:spPr>
        <p:txBody>
          <a:bodyPr>
            <a:normAutofit fontScale="62500" lnSpcReduction="20000"/>
          </a:bodyPr>
          <a:lstStyle/>
          <a:p>
            <a:pPr marL="0" indent="0">
              <a:buNone/>
            </a:pPr>
            <a:r>
              <a:rPr lang="ru-RU" dirty="0"/>
              <a:t>Значение для защиты прав </a:t>
            </a:r>
            <a:r>
              <a:rPr lang="ru-RU" dirty="0" smtClean="0"/>
              <a:t>человека</a:t>
            </a:r>
            <a:endParaRPr lang="fi-FI" dirty="0" smtClean="0"/>
          </a:p>
          <a:p>
            <a:pPr marL="0" indent="0">
              <a:buNone/>
            </a:pPr>
            <a:r>
              <a:rPr lang="en-US" dirty="0" err="1" smtClean="0"/>
              <a:t>Marckx</a:t>
            </a:r>
            <a:r>
              <a:rPr lang="en-US" dirty="0" smtClean="0"/>
              <a:t> v Belgium, 1979 - </a:t>
            </a:r>
            <a:r>
              <a:rPr lang="ru-RU" dirty="0"/>
              <a:t>родители должны были усыновить собственного незаконнорожденного ребенка, с тем чтобы реализовать все </a:t>
            </a:r>
            <a:r>
              <a:rPr lang="ru-RU" dirty="0" smtClean="0"/>
              <a:t>его</a:t>
            </a:r>
            <a:r>
              <a:rPr lang="fi-FI" dirty="0" smtClean="0"/>
              <a:t> </a:t>
            </a:r>
            <a:r>
              <a:rPr lang="ru-RU" dirty="0" smtClean="0"/>
              <a:t>права</a:t>
            </a:r>
            <a:endParaRPr lang="fi-FI" dirty="0" smtClean="0"/>
          </a:p>
          <a:p>
            <a:pPr marL="82296" indent="0">
              <a:buNone/>
            </a:pPr>
            <a:r>
              <a:rPr lang="ru-RU" dirty="0"/>
              <a:t>Суд показал недостаток внутреннего права, обращаясь к договорам Совета Европы, различие между законными и незаконными детьми в соответствии со статьей 14 (</a:t>
            </a:r>
            <a:r>
              <a:rPr lang="ru-RU" dirty="0" err="1"/>
              <a:t>недискриминация</a:t>
            </a:r>
            <a:r>
              <a:rPr lang="ru-RU" dirty="0"/>
              <a:t>) и статьей 8 (частная и семейная жизнь). </a:t>
            </a:r>
            <a:r>
              <a:rPr lang="en-US" dirty="0" smtClean="0"/>
              <a:t> </a:t>
            </a:r>
          </a:p>
          <a:p>
            <a:pPr marL="0" indent="0">
              <a:buNone/>
            </a:pPr>
            <a:r>
              <a:rPr lang="ru-RU" dirty="0"/>
              <a:t>Раньше было принято проводить различие между законнорожденными и незаконнорожденными детьми. Толкование в современных условиях указывает на несостоятельность национальных норм, предусматривающих различие между законными и незаконными детьми. Договоры Совета Европы: "четкая мера общей позиции в области защиты прав ребенка среди современных </a:t>
            </a:r>
            <a:r>
              <a:rPr lang="ru-RU" dirty="0" smtClean="0"/>
              <a:t>обществ</a:t>
            </a:r>
            <a:r>
              <a:rPr lang="fi-FI" dirty="0" smtClean="0"/>
              <a:t>.</a:t>
            </a:r>
            <a:r>
              <a:rPr lang="ru-RU" dirty="0" smtClean="0"/>
              <a:t>”</a:t>
            </a:r>
            <a:endParaRPr lang="fi-FI" dirty="0" smtClean="0"/>
          </a:p>
          <a:p>
            <a:pPr marL="0" indent="0">
              <a:buNone/>
            </a:pPr>
            <a:r>
              <a:rPr lang="ru-RU" dirty="0"/>
              <a:t>Общий европейский стандарт был установлен на основе двух договоров Совета Европы, которые были ратифицированы лишь небольшим числом государств-членов, а не на основании суммирования права и практики в государствах-членах.</a:t>
            </a:r>
            <a:endParaRPr lang="en-US" dirty="0" smtClean="0"/>
          </a:p>
          <a:p>
            <a:endParaRPr lang="fi-FI" dirty="0"/>
          </a:p>
        </p:txBody>
      </p:sp>
    </p:spTree>
    <p:extLst>
      <p:ext uri="{BB962C8B-B14F-4D97-AF65-F5344CB8AC3E}">
        <p14:creationId xmlns:p14="http://schemas.microsoft.com/office/powerpoint/2010/main" val="257188367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err="1"/>
              <a:t>Sources</a:t>
            </a:r>
            <a:r>
              <a:rPr lang="fi-FI" dirty="0"/>
              <a:t> of </a:t>
            </a:r>
            <a:r>
              <a:rPr lang="fi-FI" dirty="0" err="1"/>
              <a:t>Law</a:t>
            </a:r>
            <a:r>
              <a:rPr lang="fi-FI" dirty="0"/>
              <a:t> - </a:t>
            </a:r>
            <a:r>
              <a:rPr lang="fi-FI" dirty="0" err="1"/>
              <a:t>ECtHR</a:t>
            </a:r>
            <a:endParaRPr lang="fi-FI" dirty="0"/>
          </a:p>
        </p:txBody>
      </p:sp>
      <p:sp>
        <p:nvSpPr>
          <p:cNvPr id="3" name="Sisällön paikkamerkki 2"/>
          <p:cNvSpPr>
            <a:spLocks noGrp="1"/>
          </p:cNvSpPr>
          <p:nvPr>
            <p:ph idx="1"/>
          </p:nvPr>
        </p:nvSpPr>
        <p:spPr/>
        <p:txBody>
          <a:bodyPr/>
          <a:lstStyle/>
          <a:p>
            <a:r>
              <a:rPr lang="en-US" dirty="0"/>
              <a:t>Looking for a common European standard, ECtHR relies on:</a:t>
            </a:r>
          </a:p>
          <a:p>
            <a:r>
              <a:rPr lang="en-US" dirty="0"/>
              <a:t>international legal norms</a:t>
            </a:r>
          </a:p>
          <a:p>
            <a:r>
              <a:rPr lang="en-US" dirty="0"/>
              <a:t>ECJ case law </a:t>
            </a:r>
          </a:p>
          <a:p>
            <a:r>
              <a:rPr lang="en-US" dirty="0"/>
              <a:t>EU law, Council of Europe treaties</a:t>
            </a:r>
          </a:p>
          <a:p>
            <a:r>
              <a:rPr lang="en-US" dirty="0"/>
              <a:t>domestic law and practice,</a:t>
            </a:r>
          </a:p>
          <a:p>
            <a:r>
              <a:rPr lang="en-US" dirty="0"/>
              <a:t>the law and practice of non-European countries</a:t>
            </a:r>
            <a:endParaRPr lang="fi-FI" dirty="0"/>
          </a:p>
          <a:p>
            <a:endParaRPr lang="fi-FI" dirty="0"/>
          </a:p>
        </p:txBody>
      </p:sp>
    </p:spTree>
    <p:extLst>
      <p:ext uri="{BB962C8B-B14F-4D97-AF65-F5344CB8AC3E}">
        <p14:creationId xmlns:p14="http://schemas.microsoft.com/office/powerpoint/2010/main" val="386071541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endParaRPr lang="fi-FI"/>
          </a:p>
        </p:txBody>
      </p:sp>
      <p:sp>
        <p:nvSpPr>
          <p:cNvPr id="3" name="Sisällön paikkamerkki 2"/>
          <p:cNvSpPr>
            <a:spLocks noGrp="1"/>
          </p:cNvSpPr>
          <p:nvPr>
            <p:ph idx="1"/>
          </p:nvPr>
        </p:nvSpPr>
        <p:spPr/>
        <p:txBody>
          <a:bodyPr/>
          <a:lstStyle/>
          <a:p>
            <a:r>
              <a:rPr lang="fi-FI" dirty="0" err="1" smtClean="0"/>
              <a:t>Scholarly</a:t>
            </a:r>
            <a:r>
              <a:rPr lang="fi-FI" dirty="0" smtClean="0"/>
              <a:t> </a:t>
            </a:r>
            <a:r>
              <a:rPr lang="fi-FI" dirty="0" err="1" smtClean="0"/>
              <a:t>Comparative</a:t>
            </a:r>
            <a:r>
              <a:rPr lang="fi-FI" dirty="0" smtClean="0"/>
              <a:t> </a:t>
            </a:r>
            <a:r>
              <a:rPr lang="fi-FI" dirty="0" err="1" smtClean="0"/>
              <a:t>Law</a:t>
            </a:r>
            <a:endParaRPr lang="fi-FI" dirty="0"/>
          </a:p>
        </p:txBody>
      </p:sp>
    </p:spTree>
    <p:extLst>
      <p:ext uri="{BB962C8B-B14F-4D97-AF65-F5344CB8AC3E}">
        <p14:creationId xmlns:p14="http://schemas.microsoft.com/office/powerpoint/2010/main" val="246391686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err="1" smtClean="0"/>
              <a:t>Objectives</a:t>
            </a:r>
            <a:endParaRPr lang="fi-FI" dirty="0"/>
          </a:p>
        </p:txBody>
      </p:sp>
      <p:sp>
        <p:nvSpPr>
          <p:cNvPr id="3" name="Sisällön paikkamerkki 2"/>
          <p:cNvSpPr>
            <a:spLocks noGrp="1"/>
          </p:cNvSpPr>
          <p:nvPr>
            <p:ph idx="1"/>
          </p:nvPr>
        </p:nvSpPr>
        <p:spPr/>
        <p:txBody>
          <a:bodyPr>
            <a:normAutofit fontScale="85000" lnSpcReduction="20000"/>
          </a:bodyPr>
          <a:lstStyle/>
          <a:p>
            <a:r>
              <a:rPr lang="ru-RU" dirty="0"/>
              <a:t>Сравнение иностранных правовых систем с отечественными правовыми системами, с целью найти сходства и различия </a:t>
            </a:r>
            <a:endParaRPr lang="fi-FI" dirty="0" smtClean="0"/>
          </a:p>
          <a:p>
            <a:r>
              <a:rPr lang="ru-RU" dirty="0" smtClean="0"/>
              <a:t>Объективный </a:t>
            </a:r>
            <a:r>
              <a:rPr lang="ru-RU" dirty="0"/>
              <a:t>и системный анализ решений, которые различные правовые системы предлагают для конкретных правовых </a:t>
            </a:r>
            <a:r>
              <a:rPr lang="ru-RU" dirty="0" smtClean="0"/>
              <a:t>проблем</a:t>
            </a:r>
            <a:endParaRPr lang="fi-FI" dirty="0" smtClean="0"/>
          </a:p>
          <a:p>
            <a:r>
              <a:rPr lang="ru-RU" dirty="0"/>
              <a:t>Изучение причинно-следственных отношений между различными правовыми системами </a:t>
            </a:r>
            <a:endParaRPr lang="fi-FI" dirty="0" smtClean="0"/>
          </a:p>
          <a:p>
            <a:r>
              <a:rPr lang="ru-RU" dirty="0"/>
              <a:t>Анализ нескольких этапов развития конкретных правовых </a:t>
            </a:r>
            <a:r>
              <a:rPr lang="ru-RU" dirty="0" smtClean="0"/>
              <a:t>систем</a:t>
            </a:r>
            <a:endParaRPr lang="fi-FI" dirty="0" smtClean="0"/>
          </a:p>
          <a:p>
            <a:r>
              <a:rPr lang="ru-RU" dirty="0"/>
              <a:t>Изучение правовой эволюции, в зависимости от периодов в конкретных системах</a:t>
            </a:r>
            <a:endParaRPr lang="fi-FI" dirty="0"/>
          </a:p>
        </p:txBody>
      </p:sp>
    </p:spTree>
    <p:extLst>
      <p:ext uri="{BB962C8B-B14F-4D97-AF65-F5344CB8AC3E}">
        <p14:creationId xmlns:p14="http://schemas.microsoft.com/office/powerpoint/2010/main" val="403360760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fontScale="90000"/>
          </a:bodyPr>
          <a:lstStyle/>
          <a:p>
            <a:r>
              <a:rPr lang="ru-RU" dirty="0"/>
              <a:t>Методологические подходы к сравнительному </a:t>
            </a:r>
            <a:r>
              <a:rPr lang="ru-RU" dirty="0" smtClean="0"/>
              <a:t>праву</a:t>
            </a:r>
            <a:r>
              <a:rPr lang="fi-FI" dirty="0" smtClean="0"/>
              <a:t> – !5!</a:t>
            </a:r>
            <a:endParaRPr lang="fi-FI" dirty="0"/>
          </a:p>
        </p:txBody>
      </p:sp>
      <p:sp>
        <p:nvSpPr>
          <p:cNvPr id="3" name="Sisällön paikkamerkki 2"/>
          <p:cNvSpPr>
            <a:spLocks noGrp="1"/>
          </p:cNvSpPr>
          <p:nvPr>
            <p:ph idx="1"/>
          </p:nvPr>
        </p:nvSpPr>
        <p:spPr/>
        <p:txBody>
          <a:bodyPr>
            <a:normAutofit fontScale="77500" lnSpcReduction="20000"/>
          </a:bodyPr>
          <a:lstStyle/>
          <a:p>
            <a:r>
              <a:rPr lang="ru-RU" dirty="0" smtClean="0"/>
              <a:t>Исторический </a:t>
            </a:r>
            <a:r>
              <a:rPr lang="ru-RU" dirty="0"/>
              <a:t>- правовая трансплантация, миграция идей </a:t>
            </a:r>
            <a:endParaRPr lang="fi-FI" dirty="0" smtClean="0"/>
          </a:p>
          <a:p>
            <a:r>
              <a:rPr lang="ru-RU" dirty="0"/>
              <a:t>Нормативный/Позитивистский правовой Метод (доктринальный конструктивизм) - исследование правовых материалов и разработка правовых </a:t>
            </a:r>
            <a:r>
              <a:rPr lang="ru-RU" dirty="0" smtClean="0"/>
              <a:t>концепций</a:t>
            </a:r>
            <a:endParaRPr lang="fi-FI" dirty="0" smtClean="0"/>
          </a:p>
          <a:p>
            <a:r>
              <a:rPr lang="ru-RU" dirty="0"/>
              <a:t>Функциональный - изучение функций </a:t>
            </a:r>
            <a:r>
              <a:rPr lang="ru-RU" dirty="0" smtClean="0"/>
              <a:t>институтов</a:t>
            </a:r>
            <a:endParaRPr lang="fi-FI" dirty="0" smtClean="0"/>
          </a:p>
          <a:p>
            <a:r>
              <a:rPr lang="ru-RU" dirty="0" err="1"/>
              <a:t>Классификаторный</a:t>
            </a:r>
            <a:r>
              <a:rPr lang="ru-RU" dirty="0"/>
              <a:t> - правовые семьи, конституционное </a:t>
            </a:r>
            <a:r>
              <a:rPr lang="ru-RU" dirty="0" smtClean="0"/>
              <a:t>правосудие</a:t>
            </a:r>
            <a:endParaRPr lang="fi-FI" dirty="0" smtClean="0"/>
          </a:p>
          <a:p>
            <a:r>
              <a:rPr lang="ru-RU" dirty="0"/>
              <a:t>Контекстный - изучение различных концепций, событий в политическом, социальном, историческом и ином контексте (демократия, верховенство закона, массовые беспорядки)</a:t>
            </a:r>
            <a:endParaRPr lang="fi-FI" dirty="0"/>
          </a:p>
        </p:txBody>
      </p:sp>
    </p:spTree>
    <p:extLst>
      <p:ext uri="{BB962C8B-B14F-4D97-AF65-F5344CB8AC3E}">
        <p14:creationId xmlns:p14="http://schemas.microsoft.com/office/powerpoint/2010/main" val="245563587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fontScale="90000"/>
          </a:bodyPr>
          <a:lstStyle/>
          <a:p>
            <a:r>
              <a:rPr lang="fi-FI" dirty="0" err="1" smtClean="0"/>
              <a:t>Origins</a:t>
            </a:r>
            <a:r>
              <a:rPr lang="fi-FI" dirty="0" smtClean="0"/>
              <a:t> of </a:t>
            </a:r>
            <a:r>
              <a:rPr lang="fi-FI" dirty="0" err="1" smtClean="0"/>
              <a:t>modern</a:t>
            </a:r>
            <a:r>
              <a:rPr lang="fi-FI" dirty="0" smtClean="0"/>
              <a:t> </a:t>
            </a:r>
            <a:r>
              <a:rPr lang="fi-FI" dirty="0" err="1" smtClean="0"/>
              <a:t>comparative</a:t>
            </a:r>
            <a:r>
              <a:rPr lang="fi-FI" dirty="0" smtClean="0"/>
              <a:t> </a:t>
            </a:r>
            <a:r>
              <a:rPr lang="fi-FI" dirty="0" err="1" smtClean="0"/>
              <a:t>law</a:t>
            </a:r>
            <a:endParaRPr lang="fi-FI" dirty="0"/>
          </a:p>
        </p:txBody>
      </p:sp>
      <p:sp>
        <p:nvSpPr>
          <p:cNvPr id="3" name="Sisällön paikkamerkki 2"/>
          <p:cNvSpPr>
            <a:spLocks noGrp="1"/>
          </p:cNvSpPr>
          <p:nvPr>
            <p:ph idx="1"/>
          </p:nvPr>
        </p:nvSpPr>
        <p:spPr/>
        <p:txBody>
          <a:bodyPr>
            <a:normAutofit fontScale="85000" lnSpcReduction="20000"/>
          </a:bodyPr>
          <a:lstStyle/>
          <a:p>
            <a:r>
              <a:rPr lang="en-US" dirty="0" smtClean="0"/>
              <a:t>1900 </a:t>
            </a:r>
            <a:r>
              <a:rPr lang="en-US" dirty="0" err="1" smtClean="0"/>
              <a:t>Inernational</a:t>
            </a:r>
            <a:r>
              <a:rPr lang="en-US" dirty="0" smtClean="0"/>
              <a:t> Congress of Comparative Law, Paris</a:t>
            </a:r>
          </a:p>
          <a:p>
            <a:pPr marL="0" indent="0">
              <a:buNone/>
            </a:pPr>
            <a:r>
              <a:rPr lang="en-US" dirty="0" smtClean="0"/>
              <a:t>Formulating functions and aims of Comparative Law</a:t>
            </a:r>
          </a:p>
          <a:p>
            <a:pPr marL="0" indent="0">
              <a:buNone/>
            </a:pPr>
            <a:r>
              <a:rPr lang="en-US" dirty="0" smtClean="0"/>
              <a:t>Only one representative from the Great Britain even though England is a country of origin for academic comparative law</a:t>
            </a:r>
          </a:p>
          <a:p>
            <a:pPr marL="457200" indent="-457200"/>
            <a:r>
              <a:rPr lang="en-US" dirty="0" smtClean="0"/>
              <a:t>Leone Levi ”Commercial law of the Word,” 1852</a:t>
            </a:r>
          </a:p>
          <a:p>
            <a:pPr marL="457200" indent="-457200"/>
            <a:r>
              <a:rPr lang="en-US" dirty="0" smtClean="0"/>
              <a:t>Judicial Committee of the Privy Council acted as the highest court of appeal for all countries inside the British Empire, except Britain, i.e., it applied Hindu and Islamic laws (India), Chinese law (Hong Kong), etc.</a:t>
            </a:r>
          </a:p>
          <a:p>
            <a:endParaRPr lang="fi-FI" dirty="0"/>
          </a:p>
        </p:txBody>
      </p:sp>
    </p:spTree>
    <p:extLst>
      <p:ext uri="{BB962C8B-B14F-4D97-AF65-F5344CB8AC3E}">
        <p14:creationId xmlns:p14="http://schemas.microsoft.com/office/powerpoint/2010/main" val="28946422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err="1" smtClean="0"/>
              <a:t>contents</a:t>
            </a:r>
            <a:endParaRPr lang="fi-FI" dirty="0"/>
          </a:p>
        </p:txBody>
      </p:sp>
      <p:sp>
        <p:nvSpPr>
          <p:cNvPr id="3" name="Sisällön paikkamerkki 2"/>
          <p:cNvSpPr>
            <a:spLocks noGrp="1"/>
          </p:cNvSpPr>
          <p:nvPr>
            <p:ph idx="1"/>
          </p:nvPr>
        </p:nvSpPr>
        <p:spPr/>
        <p:txBody>
          <a:bodyPr/>
          <a:lstStyle/>
          <a:p>
            <a:r>
              <a:rPr lang="en-US" dirty="0"/>
              <a:t>REVISING PREVIOUS LECTURE MATERIAL</a:t>
            </a:r>
          </a:p>
          <a:p>
            <a:r>
              <a:rPr lang="en-US" dirty="0" smtClean="0"/>
              <a:t>Comparative Law as a method</a:t>
            </a:r>
            <a:endParaRPr lang="fi-FI" dirty="0"/>
          </a:p>
        </p:txBody>
      </p:sp>
    </p:spTree>
    <p:extLst>
      <p:ext uri="{BB962C8B-B14F-4D97-AF65-F5344CB8AC3E}">
        <p14:creationId xmlns:p14="http://schemas.microsoft.com/office/powerpoint/2010/main" val="224673097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err="1"/>
              <a:t>tertium</a:t>
            </a:r>
            <a:r>
              <a:rPr lang="fi-FI" dirty="0"/>
              <a:t> </a:t>
            </a:r>
            <a:r>
              <a:rPr lang="fi-FI" dirty="0" err="1"/>
              <a:t>comparationis</a:t>
            </a:r>
            <a:endParaRPr lang="fi-FI" dirty="0"/>
          </a:p>
        </p:txBody>
      </p:sp>
      <p:sp>
        <p:nvSpPr>
          <p:cNvPr id="3" name="Sisällön paikkamerkki 2"/>
          <p:cNvSpPr>
            <a:spLocks noGrp="1"/>
          </p:cNvSpPr>
          <p:nvPr>
            <p:ph idx="1"/>
          </p:nvPr>
        </p:nvSpPr>
        <p:spPr/>
        <p:txBody>
          <a:bodyPr/>
          <a:lstStyle/>
          <a:p>
            <a:pPr marL="82296" indent="0">
              <a:buNone/>
            </a:pPr>
            <a:r>
              <a:rPr lang="en-US" dirty="0"/>
              <a:t>is </a:t>
            </a:r>
            <a:r>
              <a:rPr lang="en-US" dirty="0" smtClean="0"/>
              <a:t>a </a:t>
            </a:r>
            <a:r>
              <a:rPr lang="en-US" dirty="0"/>
              <a:t>feature that two or more objects have in </a:t>
            </a:r>
            <a:r>
              <a:rPr lang="en-US" dirty="0" smtClean="0"/>
              <a:t>common (c</a:t>
            </a:r>
            <a:r>
              <a:rPr lang="ru-RU" dirty="0" err="1" smtClean="0"/>
              <a:t>войство</a:t>
            </a:r>
            <a:r>
              <a:rPr lang="ru-RU" dirty="0"/>
              <a:t>, которое является общим для двух или более объектов</a:t>
            </a:r>
            <a:r>
              <a:rPr lang="en-US" dirty="0" smtClean="0"/>
              <a:t>)</a:t>
            </a:r>
          </a:p>
          <a:p>
            <a:pPr marL="82296" indent="0">
              <a:buNone/>
            </a:pPr>
            <a:r>
              <a:rPr lang="en-US" dirty="0" smtClean="0"/>
              <a:t>Most authors:  </a:t>
            </a:r>
            <a:r>
              <a:rPr lang="en-US" dirty="0"/>
              <a:t>to ascertain comparability in comparative law </a:t>
            </a:r>
            <a:r>
              <a:rPr lang="en-US" dirty="0" smtClean="0"/>
              <a:t>TC must </a:t>
            </a:r>
            <a:r>
              <a:rPr lang="en-US" dirty="0"/>
              <a:t>be </a:t>
            </a:r>
            <a:r>
              <a:rPr lang="en-US" dirty="0" smtClean="0"/>
              <a:t>the function </a:t>
            </a:r>
            <a:r>
              <a:rPr lang="en-US" dirty="0"/>
              <a:t>of the objects to be </a:t>
            </a:r>
            <a:r>
              <a:rPr lang="en-US" dirty="0" smtClean="0"/>
              <a:t>compared;</a:t>
            </a:r>
          </a:p>
          <a:p>
            <a:pPr marL="82296" indent="0">
              <a:buNone/>
            </a:pPr>
            <a:r>
              <a:rPr lang="en-US" dirty="0"/>
              <a:t>Some authors: 'structure' and </a:t>
            </a:r>
            <a:r>
              <a:rPr lang="en-US" dirty="0" smtClean="0"/>
              <a:t>'consequences</a:t>
            </a:r>
            <a:r>
              <a:rPr lang="en-US" dirty="0"/>
              <a:t>' </a:t>
            </a:r>
            <a:r>
              <a:rPr lang="en-US" dirty="0" smtClean="0"/>
              <a:t>can </a:t>
            </a:r>
            <a:r>
              <a:rPr lang="en-US" dirty="0"/>
              <a:t>constitute comparability as </a:t>
            </a:r>
            <a:r>
              <a:rPr lang="en-US" dirty="0" smtClean="0"/>
              <a:t>well.</a:t>
            </a:r>
            <a:endParaRPr lang="fi-FI" dirty="0"/>
          </a:p>
        </p:txBody>
      </p:sp>
    </p:spTree>
    <p:extLst>
      <p:ext uri="{BB962C8B-B14F-4D97-AF65-F5344CB8AC3E}">
        <p14:creationId xmlns:p14="http://schemas.microsoft.com/office/powerpoint/2010/main" val="49547735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err="1" smtClean="0"/>
              <a:t>arguments</a:t>
            </a:r>
            <a:endParaRPr lang="fi-FI" dirty="0"/>
          </a:p>
        </p:txBody>
      </p:sp>
      <p:sp>
        <p:nvSpPr>
          <p:cNvPr id="3" name="Sisällön paikkamerkki 2"/>
          <p:cNvSpPr>
            <a:spLocks noGrp="1"/>
          </p:cNvSpPr>
          <p:nvPr>
            <p:ph idx="1"/>
          </p:nvPr>
        </p:nvSpPr>
        <p:spPr/>
        <p:txBody>
          <a:bodyPr>
            <a:normAutofit fontScale="70000" lnSpcReduction="20000"/>
          </a:bodyPr>
          <a:lstStyle/>
          <a:p>
            <a:r>
              <a:rPr lang="en-US" dirty="0" smtClean="0"/>
              <a:t>objective- and topic-related arguments</a:t>
            </a:r>
          </a:p>
          <a:p>
            <a:pPr marL="82296" indent="0">
              <a:buNone/>
            </a:pPr>
            <a:r>
              <a:rPr lang="en-US" dirty="0" smtClean="0"/>
              <a:t>'reflection’:  gaining/improving insight into the law, interpreting /ascertaining the</a:t>
            </a:r>
          </a:p>
          <a:p>
            <a:pPr marL="82296" indent="0">
              <a:buNone/>
            </a:pPr>
            <a:r>
              <a:rPr lang="en-US" dirty="0" smtClean="0"/>
              <a:t>contents of legal rules</a:t>
            </a:r>
          </a:p>
          <a:p>
            <a:pPr marL="82296" indent="0">
              <a:buNone/>
            </a:pPr>
            <a:r>
              <a:rPr lang="en-US" dirty="0" smtClean="0"/>
              <a:t>'law reform’: different kinds of objectives but!</a:t>
            </a:r>
          </a:p>
          <a:p>
            <a:pPr marL="82296" indent="0">
              <a:buNone/>
            </a:pPr>
            <a:r>
              <a:rPr lang="en-US" dirty="0" smtClean="0"/>
              <a:t>Distinguishing between </a:t>
            </a:r>
          </a:p>
          <a:p>
            <a:pPr marL="82296" indent="0">
              <a:buNone/>
            </a:pPr>
            <a:r>
              <a:rPr lang="en-US" dirty="0" smtClean="0"/>
              <a:t>law </a:t>
            </a:r>
            <a:r>
              <a:rPr lang="en-US" dirty="0"/>
              <a:t>reform </a:t>
            </a:r>
            <a:r>
              <a:rPr lang="en-US" dirty="0" smtClean="0"/>
              <a:t>at national </a:t>
            </a:r>
            <a:r>
              <a:rPr lang="en-US" dirty="0"/>
              <a:t>and </a:t>
            </a:r>
            <a:r>
              <a:rPr lang="en-US" dirty="0" smtClean="0"/>
              <a:t>supranational </a:t>
            </a:r>
            <a:r>
              <a:rPr lang="en-US" dirty="0"/>
              <a:t>level </a:t>
            </a:r>
            <a:endParaRPr lang="en-US" dirty="0" smtClean="0"/>
          </a:p>
          <a:p>
            <a:pPr marL="82296" indent="0">
              <a:buNone/>
            </a:pPr>
            <a:r>
              <a:rPr lang="en-US" dirty="0" smtClean="0"/>
              <a:t>formulation </a:t>
            </a:r>
            <a:r>
              <a:rPr lang="en-US" dirty="0"/>
              <a:t>of a new regulation and </a:t>
            </a:r>
            <a:r>
              <a:rPr lang="en-US" dirty="0" smtClean="0"/>
              <a:t>improvement </a:t>
            </a:r>
            <a:r>
              <a:rPr lang="en-US" dirty="0"/>
              <a:t>of existing law</a:t>
            </a:r>
            <a:r>
              <a:rPr lang="en-US" dirty="0" smtClean="0"/>
              <a:t>.</a:t>
            </a:r>
          </a:p>
          <a:p>
            <a:pPr marL="82296" indent="0">
              <a:buNone/>
            </a:pPr>
            <a:r>
              <a:rPr lang="en-US" dirty="0" smtClean="0"/>
              <a:t>formulation </a:t>
            </a:r>
            <a:r>
              <a:rPr lang="en-US" dirty="0"/>
              <a:t>of a new </a:t>
            </a:r>
            <a:r>
              <a:rPr lang="en-US" dirty="0" smtClean="0"/>
              <a:t>regulation: is new regulation </a:t>
            </a:r>
            <a:r>
              <a:rPr lang="en-US" dirty="0"/>
              <a:t>aiming for the best possible solution or a </a:t>
            </a:r>
            <a:r>
              <a:rPr lang="en-US" dirty="0" smtClean="0"/>
              <a:t>compromise?</a:t>
            </a:r>
          </a:p>
          <a:p>
            <a:r>
              <a:rPr lang="en-US" dirty="0" smtClean="0"/>
              <a:t>subjective arguments, i.e., arguments related to the comparatist him- or herself and the circumstances under which he or she conducts his or her research</a:t>
            </a:r>
            <a:endParaRPr lang="en-US" dirty="0"/>
          </a:p>
        </p:txBody>
      </p:sp>
    </p:spTree>
    <p:extLst>
      <p:ext uri="{BB962C8B-B14F-4D97-AF65-F5344CB8AC3E}">
        <p14:creationId xmlns:p14="http://schemas.microsoft.com/office/powerpoint/2010/main" val="36522889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a:bodyPr>
          <a:lstStyle/>
          <a:p>
            <a:pPr algn="ctr"/>
            <a:r>
              <a:rPr lang="en-US" sz="2400" b="1" dirty="0" smtClean="0">
                <a:effectLst/>
              </a:rPr>
              <a:t>Subjective arguments</a:t>
            </a:r>
            <a:endParaRPr lang="fi-FI" sz="2400" b="1" dirty="0"/>
          </a:p>
        </p:txBody>
      </p:sp>
      <p:sp>
        <p:nvSpPr>
          <p:cNvPr id="3" name="Sisällön paikkamerkki 2"/>
          <p:cNvSpPr>
            <a:spLocks noGrp="1"/>
          </p:cNvSpPr>
          <p:nvPr>
            <p:ph idx="1"/>
          </p:nvPr>
        </p:nvSpPr>
        <p:spPr/>
        <p:txBody>
          <a:bodyPr>
            <a:normAutofit fontScale="85000" lnSpcReduction="20000"/>
          </a:bodyPr>
          <a:lstStyle/>
          <a:p>
            <a:pPr marL="82296" indent="0">
              <a:buNone/>
            </a:pPr>
            <a:r>
              <a:rPr lang="en-US" dirty="0"/>
              <a:t>are used abundantly in the Dutch reports, while they are never used in the German </a:t>
            </a:r>
            <a:r>
              <a:rPr lang="en-US" dirty="0" smtClean="0"/>
              <a:t>studies</a:t>
            </a:r>
          </a:p>
          <a:p>
            <a:pPr marL="82296" indent="0" algn="ctr">
              <a:buNone/>
            </a:pPr>
            <a:r>
              <a:rPr lang="en-US" dirty="0"/>
              <a:t>to include or not include a particular legal </a:t>
            </a:r>
            <a:r>
              <a:rPr lang="en-US" dirty="0" smtClean="0"/>
              <a:t>system?</a:t>
            </a:r>
          </a:p>
          <a:p>
            <a:r>
              <a:rPr lang="en-US" dirty="0" smtClean="0"/>
              <a:t>personal </a:t>
            </a:r>
            <a:r>
              <a:rPr lang="en-US" dirty="0"/>
              <a:t>situation of the </a:t>
            </a:r>
            <a:r>
              <a:rPr lang="en-US" dirty="0" smtClean="0"/>
              <a:t>author:</a:t>
            </a:r>
          </a:p>
          <a:p>
            <a:pPr marL="82296" indent="0">
              <a:buNone/>
            </a:pPr>
            <a:r>
              <a:rPr lang="en-US" b="1" dirty="0" smtClean="0"/>
              <a:t>accessibility</a:t>
            </a:r>
            <a:r>
              <a:rPr lang="en-US" dirty="0" smtClean="0"/>
              <a:t> </a:t>
            </a:r>
            <a:r>
              <a:rPr lang="en-US" dirty="0"/>
              <a:t>or </a:t>
            </a:r>
            <a:r>
              <a:rPr lang="en-US" b="1" dirty="0"/>
              <a:t>inaccessibility of the data</a:t>
            </a:r>
            <a:r>
              <a:rPr lang="en-US" dirty="0"/>
              <a:t> pertaining to that legal </a:t>
            </a:r>
            <a:r>
              <a:rPr lang="en-US" dirty="0" smtClean="0"/>
              <a:t>system</a:t>
            </a:r>
          </a:p>
          <a:p>
            <a:pPr marL="82296" indent="0">
              <a:buNone/>
            </a:pPr>
            <a:r>
              <a:rPr lang="en-US" b="1" dirty="0" smtClean="0"/>
              <a:t>distance </a:t>
            </a:r>
            <a:r>
              <a:rPr lang="en-US" b="1" dirty="0"/>
              <a:t>from the country</a:t>
            </a:r>
            <a:r>
              <a:rPr lang="en-US" dirty="0"/>
              <a:t> in which the legal system is in </a:t>
            </a:r>
            <a:r>
              <a:rPr lang="en-US" dirty="0" smtClean="0"/>
              <a:t>force</a:t>
            </a:r>
          </a:p>
          <a:p>
            <a:pPr marL="82296" indent="0">
              <a:buNone/>
            </a:pPr>
            <a:r>
              <a:rPr lang="en-US" b="1" dirty="0" smtClean="0"/>
              <a:t>time </a:t>
            </a:r>
            <a:r>
              <a:rPr lang="en-US" b="1" dirty="0"/>
              <a:t>available</a:t>
            </a:r>
            <a:r>
              <a:rPr lang="en-US" dirty="0"/>
              <a:t> (only used in a negative sense</a:t>
            </a:r>
            <a:r>
              <a:rPr lang="en-US" dirty="0" smtClean="0"/>
              <a:t>).</a:t>
            </a:r>
          </a:p>
          <a:p>
            <a:r>
              <a:rPr lang="en-US" dirty="0" smtClean="0"/>
              <a:t>Arguments </a:t>
            </a:r>
            <a:r>
              <a:rPr lang="en-US" dirty="0"/>
              <a:t>related to the comparatist </a:t>
            </a:r>
            <a:r>
              <a:rPr lang="en-US" dirty="0" smtClean="0"/>
              <a:t>personally:</a:t>
            </a:r>
          </a:p>
          <a:p>
            <a:pPr marL="82296" indent="0">
              <a:buNone/>
            </a:pPr>
            <a:r>
              <a:rPr lang="en-US" b="1" dirty="0" smtClean="0"/>
              <a:t>knowledge </a:t>
            </a:r>
            <a:r>
              <a:rPr lang="en-US" b="1" dirty="0"/>
              <a:t>of a certain legal system </a:t>
            </a:r>
            <a:endParaRPr lang="en-US" b="1" dirty="0" smtClean="0"/>
          </a:p>
          <a:p>
            <a:pPr marL="82296" indent="0">
              <a:buNone/>
            </a:pPr>
            <a:r>
              <a:rPr lang="en-US" b="1" dirty="0" smtClean="0"/>
              <a:t>language </a:t>
            </a:r>
            <a:r>
              <a:rPr lang="en-US" b="1" dirty="0"/>
              <a:t>skills</a:t>
            </a:r>
            <a:r>
              <a:rPr lang="en-US" dirty="0"/>
              <a:t>. </a:t>
            </a:r>
            <a:endParaRPr lang="fi-FI" dirty="0"/>
          </a:p>
          <a:p>
            <a:pPr marL="82296" indent="0">
              <a:buNone/>
            </a:pPr>
            <a:endParaRPr lang="fi-FI" dirty="0"/>
          </a:p>
        </p:txBody>
      </p:sp>
    </p:spTree>
    <p:extLst>
      <p:ext uri="{BB962C8B-B14F-4D97-AF65-F5344CB8AC3E}">
        <p14:creationId xmlns:p14="http://schemas.microsoft.com/office/powerpoint/2010/main" val="359279716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fontScale="90000"/>
          </a:bodyPr>
          <a:lstStyle/>
          <a:p>
            <a:pPr algn="ctr"/>
            <a:r>
              <a:rPr lang="en-US" dirty="0"/>
              <a:t>How many arguments </a:t>
            </a:r>
            <a:r>
              <a:rPr lang="en-US" dirty="0" smtClean="0"/>
              <a:t>do </a:t>
            </a:r>
            <a:r>
              <a:rPr lang="en-US" dirty="0"/>
              <a:t>comparatists put </a:t>
            </a:r>
            <a:r>
              <a:rPr lang="en-US" dirty="0" smtClean="0"/>
              <a:t>forward?</a:t>
            </a:r>
            <a:endParaRPr lang="fi-FI" dirty="0"/>
          </a:p>
        </p:txBody>
      </p:sp>
      <p:sp>
        <p:nvSpPr>
          <p:cNvPr id="3" name="Sisällön paikkamerkki 2"/>
          <p:cNvSpPr>
            <a:spLocks noGrp="1"/>
          </p:cNvSpPr>
          <p:nvPr>
            <p:ph idx="1"/>
          </p:nvPr>
        </p:nvSpPr>
        <p:spPr>
          <a:xfrm>
            <a:off x="1435608" y="1447800"/>
            <a:ext cx="7498080" cy="5221560"/>
          </a:xfrm>
        </p:spPr>
        <p:txBody>
          <a:bodyPr>
            <a:normAutofit fontScale="92500" lnSpcReduction="20000"/>
          </a:bodyPr>
          <a:lstStyle/>
          <a:p>
            <a:pPr marL="82296" indent="0">
              <a:buNone/>
            </a:pPr>
            <a:r>
              <a:rPr lang="en-US" dirty="0" smtClean="0"/>
              <a:t>Usually, </a:t>
            </a:r>
            <a:r>
              <a:rPr lang="en-US" b="1" dirty="0" smtClean="0"/>
              <a:t>fewer </a:t>
            </a:r>
            <a:r>
              <a:rPr lang="en-US" b="1" dirty="0"/>
              <a:t>than four</a:t>
            </a:r>
            <a:r>
              <a:rPr lang="en-US" dirty="0"/>
              <a:t> arguments are used to justify the selection of the legal systems. </a:t>
            </a:r>
            <a:endParaRPr lang="en-US" dirty="0" smtClean="0"/>
          </a:p>
          <a:p>
            <a:pPr marL="82296" indent="0">
              <a:buNone/>
            </a:pPr>
            <a:endParaRPr lang="en-US" dirty="0" smtClean="0"/>
          </a:p>
          <a:p>
            <a:pPr marL="82296" indent="0">
              <a:buNone/>
            </a:pPr>
            <a:r>
              <a:rPr lang="en-US" dirty="0" smtClean="0"/>
              <a:t>This </a:t>
            </a:r>
            <a:r>
              <a:rPr lang="en-US" dirty="0"/>
              <a:t>does not necessarily affect </a:t>
            </a:r>
            <a:r>
              <a:rPr lang="en-US" b="1" dirty="0"/>
              <a:t>the </a:t>
            </a:r>
            <a:r>
              <a:rPr lang="en-US" b="1" dirty="0" smtClean="0"/>
              <a:t>soundness </a:t>
            </a:r>
            <a:r>
              <a:rPr lang="en-US" b="1" dirty="0"/>
              <a:t>and validity</a:t>
            </a:r>
            <a:r>
              <a:rPr lang="en-US" dirty="0"/>
              <a:t> of the </a:t>
            </a:r>
            <a:r>
              <a:rPr lang="en-US" dirty="0" smtClean="0"/>
              <a:t>justifications:</a:t>
            </a:r>
          </a:p>
          <a:p>
            <a:pPr marL="82296" indent="0" algn="ctr">
              <a:buNone/>
            </a:pPr>
            <a:endParaRPr lang="en-US" i="1" dirty="0" smtClean="0"/>
          </a:p>
          <a:p>
            <a:pPr marL="82296" indent="0" algn="ctr">
              <a:buNone/>
            </a:pPr>
            <a:r>
              <a:rPr lang="en-US" i="1" dirty="0" smtClean="0"/>
              <a:t>A </a:t>
            </a:r>
            <a:r>
              <a:rPr lang="en-US" i="1" dirty="0"/>
              <a:t>justification consisting of one argument can in fact be more convincing than one consisting of four arguments - although justifications consisting of more than four arguments are generally the better ones</a:t>
            </a:r>
            <a:r>
              <a:rPr lang="en-US" i="1" dirty="0" smtClean="0"/>
              <a:t>.</a:t>
            </a:r>
          </a:p>
          <a:p>
            <a:pPr marL="82296" indent="0" algn="r">
              <a:buNone/>
            </a:pPr>
            <a:r>
              <a:rPr lang="en-US" sz="2100" dirty="0"/>
              <a:t>Marieke </a:t>
            </a:r>
            <a:r>
              <a:rPr lang="en-US" sz="2100" dirty="0" err="1"/>
              <a:t>Oderkerk</a:t>
            </a:r>
            <a:r>
              <a:rPr lang="en-US" sz="2100" dirty="0"/>
              <a:t>, The Importance of Context: Selecting Legal Systems in Comparative Legal Research// Netherlands International Law Review volume 48, pages 293–318 (2001)</a:t>
            </a:r>
            <a:endParaRPr lang="fi-FI" sz="2100" i="1" dirty="0"/>
          </a:p>
          <a:p>
            <a:endParaRPr lang="fi-FI" dirty="0"/>
          </a:p>
        </p:txBody>
      </p:sp>
    </p:spTree>
    <p:extLst>
      <p:ext uri="{BB962C8B-B14F-4D97-AF65-F5344CB8AC3E}">
        <p14:creationId xmlns:p14="http://schemas.microsoft.com/office/powerpoint/2010/main" val="37497842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endParaRPr lang="fi-FI"/>
          </a:p>
        </p:txBody>
      </p:sp>
      <p:sp>
        <p:nvSpPr>
          <p:cNvPr id="3" name="Sisällön paikkamerkki 2"/>
          <p:cNvSpPr>
            <a:spLocks noGrp="1"/>
          </p:cNvSpPr>
          <p:nvPr>
            <p:ph idx="1"/>
          </p:nvPr>
        </p:nvSpPr>
        <p:spPr/>
        <p:txBody>
          <a:bodyPr>
            <a:normAutofit lnSpcReduction="10000"/>
          </a:bodyPr>
          <a:lstStyle/>
          <a:p>
            <a:r>
              <a:rPr lang="fi-FI" dirty="0" smtClean="0"/>
              <a:t>The </a:t>
            </a:r>
            <a:r>
              <a:rPr lang="fi-FI" dirty="0" err="1" smtClean="0"/>
              <a:t>teacher</a:t>
            </a:r>
            <a:r>
              <a:rPr lang="fi-FI" dirty="0" smtClean="0"/>
              <a:t> </a:t>
            </a:r>
            <a:r>
              <a:rPr lang="fi-FI" dirty="0" err="1" smtClean="0"/>
              <a:t>reads</a:t>
            </a:r>
            <a:r>
              <a:rPr lang="fi-FI" dirty="0" smtClean="0"/>
              <a:t> </a:t>
            </a:r>
            <a:r>
              <a:rPr lang="fi-FI" dirty="0" err="1" smtClean="0"/>
              <a:t>justification</a:t>
            </a:r>
            <a:r>
              <a:rPr lang="fi-FI" dirty="0" smtClean="0"/>
              <a:t> of </a:t>
            </a:r>
            <a:r>
              <a:rPr lang="fi-FI" dirty="0" err="1" smtClean="0"/>
              <a:t>comparability</a:t>
            </a:r>
            <a:r>
              <a:rPr lang="fi-FI" dirty="0" smtClean="0"/>
              <a:t> </a:t>
            </a:r>
            <a:r>
              <a:rPr lang="fi-FI" dirty="0" err="1" smtClean="0"/>
              <a:t>from</a:t>
            </a:r>
            <a:r>
              <a:rPr lang="fi-FI" dirty="0" smtClean="0"/>
              <a:t> </a:t>
            </a:r>
          </a:p>
          <a:p>
            <a:pPr marL="82296" indent="0">
              <a:buNone/>
            </a:pPr>
            <a:r>
              <a:rPr lang="fi-FI" b="1" dirty="0" smtClean="0"/>
              <a:t>M</a:t>
            </a:r>
            <a:r>
              <a:rPr lang="ru-RU" b="1" dirty="0"/>
              <a:t>. </a:t>
            </a:r>
            <a:r>
              <a:rPr lang="fi-FI" b="1" dirty="0" err="1"/>
              <a:t>Drexelius</a:t>
            </a:r>
            <a:r>
              <a:rPr lang="ru-RU" b="1" dirty="0"/>
              <a:t>, </a:t>
            </a:r>
            <a:r>
              <a:rPr lang="fi-FI" b="1" i="1" dirty="0" err="1" smtClean="0"/>
              <a:t>Irrtum</a:t>
            </a:r>
            <a:r>
              <a:rPr lang="fi-FI" b="1" i="1" dirty="0" smtClean="0"/>
              <a:t> </a:t>
            </a:r>
            <a:r>
              <a:rPr lang="fi-FI" b="1" i="1" dirty="0" err="1"/>
              <a:t>undRisiko</a:t>
            </a:r>
            <a:r>
              <a:rPr lang="ru-RU" b="1" i="1" dirty="0"/>
              <a:t>. </a:t>
            </a:r>
            <a:r>
              <a:rPr lang="fi-FI" b="1" i="1" dirty="0" err="1"/>
              <a:t>Rechtsvergleichende</a:t>
            </a:r>
            <a:r>
              <a:rPr lang="fi-FI" b="1" i="1" dirty="0"/>
              <a:t> </a:t>
            </a:r>
            <a:r>
              <a:rPr lang="fi-FI" b="1" i="1" dirty="0" err="1"/>
              <a:t>Untersuchungen</a:t>
            </a:r>
            <a:r>
              <a:rPr lang="fi-FI" b="1" i="1" dirty="0"/>
              <a:t> </a:t>
            </a:r>
            <a:r>
              <a:rPr lang="fi-FI" b="1" i="1" dirty="0" err="1"/>
              <a:t>und</a:t>
            </a:r>
            <a:r>
              <a:rPr lang="fi-FI" b="1" i="1" dirty="0"/>
              <a:t> </a:t>
            </a:r>
            <a:r>
              <a:rPr lang="fi-FI" b="1" i="1" dirty="0" err="1"/>
              <a:t>Reformvorschldge</a:t>
            </a:r>
            <a:r>
              <a:rPr lang="fi-FI" b="1" i="1" dirty="0"/>
              <a:t> </a:t>
            </a:r>
            <a:r>
              <a:rPr lang="fi-FI" b="1" i="1" dirty="0" err="1"/>
              <a:t>zum</a:t>
            </a:r>
            <a:r>
              <a:rPr lang="fi-FI" b="1" i="1" dirty="0"/>
              <a:t> </a:t>
            </a:r>
            <a:r>
              <a:rPr lang="fi-FI" b="1" i="1" dirty="0" err="1"/>
              <a:t>Recht</a:t>
            </a:r>
            <a:r>
              <a:rPr lang="fi-FI" b="1" i="1" dirty="0"/>
              <a:t> der </a:t>
            </a:r>
            <a:r>
              <a:rPr lang="fi-FI" b="1" i="1" dirty="0" err="1"/>
              <a:t>Irrtumsanfechtung</a:t>
            </a:r>
            <a:r>
              <a:rPr lang="ru-RU" b="1" dirty="0"/>
              <a:t>/ Ошибка и риск. Сравнительно-правовые исследования и предложения по реформе права </a:t>
            </a:r>
            <a:r>
              <a:rPr lang="ru-RU" b="1"/>
              <a:t>во </a:t>
            </a:r>
            <a:r>
              <a:rPr lang="ru-RU" b="1" smtClean="0"/>
              <a:t>избежани</a:t>
            </a:r>
            <a:r>
              <a:rPr lang="ru-RU" b="1"/>
              <a:t>е</a:t>
            </a:r>
            <a:r>
              <a:rPr lang="ru-RU" b="1" smtClean="0"/>
              <a:t> </a:t>
            </a:r>
            <a:r>
              <a:rPr lang="ru-RU" b="1" dirty="0" smtClean="0"/>
              <a:t>ошибок  (</a:t>
            </a:r>
            <a:r>
              <a:rPr lang="fi-FI" b="1" dirty="0"/>
              <a:t>Frankfurt a</a:t>
            </a:r>
            <a:r>
              <a:rPr lang="ru-RU" b="1" dirty="0"/>
              <a:t>.</a:t>
            </a:r>
            <a:r>
              <a:rPr lang="fi-FI" b="1" dirty="0"/>
              <a:t>M</a:t>
            </a:r>
            <a:r>
              <a:rPr lang="ru-RU" b="1" dirty="0"/>
              <a:t>, </a:t>
            </a:r>
            <a:r>
              <a:rPr lang="fi-FI" b="1" dirty="0" err="1"/>
              <a:t>Metzner</a:t>
            </a:r>
            <a:r>
              <a:rPr lang="ru-RU" b="1" dirty="0"/>
              <a:t> 1964).</a:t>
            </a:r>
            <a:endParaRPr lang="fi-FI" dirty="0"/>
          </a:p>
          <a:p>
            <a:endParaRPr lang="fi-FI" dirty="0"/>
          </a:p>
        </p:txBody>
      </p:sp>
    </p:spTree>
    <p:extLst>
      <p:ext uri="{BB962C8B-B14F-4D97-AF65-F5344CB8AC3E}">
        <p14:creationId xmlns:p14="http://schemas.microsoft.com/office/powerpoint/2010/main" val="291044206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fontScale="90000"/>
          </a:bodyPr>
          <a:lstStyle/>
          <a:p>
            <a:r>
              <a:rPr lang="fi-FI" dirty="0" err="1" smtClean="0"/>
              <a:t>Challenges</a:t>
            </a:r>
            <a:r>
              <a:rPr lang="fi-FI" dirty="0" smtClean="0"/>
              <a:t> of </a:t>
            </a:r>
            <a:r>
              <a:rPr lang="fi-FI" dirty="0" err="1" smtClean="0"/>
              <a:t>comparative</a:t>
            </a:r>
            <a:r>
              <a:rPr lang="fi-FI" dirty="0" smtClean="0"/>
              <a:t> </a:t>
            </a:r>
            <a:r>
              <a:rPr lang="fi-FI" dirty="0" err="1" smtClean="0"/>
              <a:t>law</a:t>
            </a:r>
            <a:r>
              <a:rPr lang="fi-FI" dirty="0" smtClean="0"/>
              <a:t> </a:t>
            </a:r>
            <a:r>
              <a:rPr lang="fi-FI" dirty="0" err="1" smtClean="0"/>
              <a:t>studies</a:t>
            </a:r>
            <a:endParaRPr lang="fi-FI" dirty="0"/>
          </a:p>
        </p:txBody>
      </p:sp>
      <p:sp>
        <p:nvSpPr>
          <p:cNvPr id="3" name="Sisällön paikkamerkki 2"/>
          <p:cNvSpPr>
            <a:spLocks noGrp="1"/>
          </p:cNvSpPr>
          <p:nvPr>
            <p:ph idx="1"/>
          </p:nvPr>
        </p:nvSpPr>
        <p:spPr/>
        <p:txBody>
          <a:bodyPr>
            <a:normAutofit fontScale="92500" lnSpcReduction="20000"/>
          </a:bodyPr>
          <a:lstStyle/>
          <a:p>
            <a:r>
              <a:rPr lang="sv-FI" dirty="0" err="1"/>
              <a:t>similar</a:t>
            </a:r>
            <a:r>
              <a:rPr lang="sv-FI" dirty="0"/>
              <a:t> terms – different </a:t>
            </a:r>
            <a:r>
              <a:rPr lang="sv-FI" dirty="0" err="1"/>
              <a:t>practices</a:t>
            </a:r>
            <a:r>
              <a:rPr lang="sv-FI" dirty="0"/>
              <a:t>.</a:t>
            </a:r>
          </a:p>
          <a:p>
            <a:pPr marL="0" indent="0">
              <a:buNone/>
            </a:pPr>
            <a:r>
              <a:rPr lang="en-GB" dirty="0"/>
              <a:t>principle ”</a:t>
            </a:r>
            <a:r>
              <a:rPr lang="en-GB" i="1" dirty="0"/>
              <a:t>stare decisis” (Lat.) – Let the decision stand</a:t>
            </a:r>
          </a:p>
          <a:p>
            <a:pPr marL="0" indent="0">
              <a:buNone/>
            </a:pPr>
            <a:r>
              <a:rPr lang="en-GB" i="1" dirty="0"/>
              <a:t>US: lower courts of the USA are not bound with own decision, especially  when the constitutional law issue is involved </a:t>
            </a:r>
          </a:p>
          <a:p>
            <a:pPr marL="0" indent="0">
              <a:buNone/>
            </a:pPr>
            <a:r>
              <a:rPr lang="en-GB" i="1" dirty="0"/>
              <a:t>Great Britain: lower courts are bound by own decisions</a:t>
            </a:r>
          </a:p>
          <a:p>
            <a:r>
              <a:rPr lang="fi-FI" dirty="0" err="1"/>
              <a:t>Limitation</a:t>
            </a:r>
            <a:r>
              <a:rPr lang="fi-FI" dirty="0"/>
              <a:t> </a:t>
            </a:r>
            <a:r>
              <a:rPr lang="en-US" dirty="0"/>
              <a:t>by the languages the scholar is familiar with, or the accessibility of the legal information. </a:t>
            </a:r>
            <a:endParaRPr lang="en-GB" i="1" dirty="0"/>
          </a:p>
          <a:p>
            <a:endParaRPr lang="fi-FI" dirty="0"/>
          </a:p>
        </p:txBody>
      </p:sp>
    </p:spTree>
    <p:extLst>
      <p:ext uri="{BB962C8B-B14F-4D97-AF65-F5344CB8AC3E}">
        <p14:creationId xmlns:p14="http://schemas.microsoft.com/office/powerpoint/2010/main" val="311627237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1403648" y="260648"/>
            <a:ext cx="7498080" cy="1143000"/>
          </a:xfrm>
        </p:spPr>
        <p:txBody>
          <a:bodyPr>
            <a:normAutofit fontScale="90000"/>
          </a:bodyPr>
          <a:lstStyle/>
          <a:p>
            <a:pPr algn="ctr"/>
            <a:r>
              <a:rPr lang="en-US" dirty="0" smtClean="0">
                <a:effectLst/>
              </a:rPr>
              <a:t>Justifying the </a:t>
            </a:r>
            <a:r>
              <a:rPr lang="en-US" dirty="0">
                <a:effectLst/>
              </a:rPr>
              <a:t>selection of legal </a:t>
            </a:r>
            <a:r>
              <a:rPr lang="en-US" dirty="0" smtClean="0">
                <a:effectLst/>
              </a:rPr>
              <a:t>systems, </a:t>
            </a:r>
            <a:r>
              <a:rPr lang="en-US" dirty="0"/>
              <a:t>4 </a:t>
            </a:r>
            <a:r>
              <a:rPr lang="en-US" dirty="0" smtClean="0"/>
              <a:t>ways</a:t>
            </a:r>
            <a:endParaRPr lang="fi-FI" dirty="0"/>
          </a:p>
        </p:txBody>
      </p:sp>
      <p:sp>
        <p:nvSpPr>
          <p:cNvPr id="3" name="Sisällön paikkamerkki 2"/>
          <p:cNvSpPr>
            <a:spLocks noGrp="1"/>
          </p:cNvSpPr>
          <p:nvPr>
            <p:ph idx="1"/>
          </p:nvPr>
        </p:nvSpPr>
        <p:spPr>
          <a:xfrm>
            <a:off x="1435608" y="1447800"/>
            <a:ext cx="7498080" cy="5149552"/>
          </a:xfrm>
        </p:spPr>
        <p:txBody>
          <a:bodyPr>
            <a:normAutofit fontScale="55000" lnSpcReduction="20000"/>
          </a:bodyPr>
          <a:lstStyle/>
          <a:p>
            <a:pPr marL="82296" lvl="0" indent="0">
              <a:buNone/>
            </a:pPr>
            <a:r>
              <a:rPr lang="en-US" dirty="0" smtClean="0"/>
              <a:t>1.  A </a:t>
            </a:r>
            <a:r>
              <a:rPr lang="en-US" dirty="0"/>
              <a:t>pile of the arguments to justify the selection of one or a group of legal systems</a:t>
            </a:r>
            <a:endParaRPr lang="fi-FI" dirty="0"/>
          </a:p>
          <a:p>
            <a:pPr marL="82296" lvl="0" indent="0">
              <a:buNone/>
            </a:pPr>
            <a:endParaRPr lang="en-US" dirty="0" smtClean="0"/>
          </a:p>
          <a:p>
            <a:pPr marL="82296" lvl="0" indent="0">
              <a:buNone/>
            </a:pPr>
            <a:r>
              <a:rPr lang="en-US" dirty="0" smtClean="0"/>
              <a:t>a. by </a:t>
            </a:r>
            <a:r>
              <a:rPr lang="en-US" dirty="0"/>
              <a:t>each argument a legal system/group of systems is/are excluded</a:t>
            </a:r>
            <a:endParaRPr lang="fi-FI" dirty="0"/>
          </a:p>
          <a:p>
            <a:pPr marL="82296" lvl="0" indent="0">
              <a:buNone/>
            </a:pPr>
            <a:r>
              <a:rPr lang="en-US" dirty="0" smtClean="0"/>
              <a:t>b. by </a:t>
            </a:r>
            <a:r>
              <a:rPr lang="en-US" dirty="0"/>
              <a:t>each argument the reason for the selection of the system/group of systems is reinforced.</a:t>
            </a:r>
            <a:endParaRPr lang="fi-FI" dirty="0"/>
          </a:p>
          <a:p>
            <a:pPr marL="82296" lvl="0" indent="0">
              <a:buNone/>
            </a:pPr>
            <a:endParaRPr lang="en-US" dirty="0" smtClean="0"/>
          </a:p>
          <a:p>
            <a:pPr marL="82296" lvl="0" indent="0">
              <a:buNone/>
            </a:pPr>
            <a:r>
              <a:rPr lang="en-US" dirty="0" smtClean="0"/>
              <a:t>II. For </a:t>
            </a:r>
            <a:r>
              <a:rPr lang="en-US" dirty="0"/>
              <a:t>each selected system, one argument is brought forward:</a:t>
            </a:r>
            <a:endParaRPr lang="fi-FI" dirty="0"/>
          </a:p>
          <a:p>
            <a:pPr marL="82296" lvl="0" indent="0">
              <a:buNone/>
            </a:pPr>
            <a:endParaRPr lang="en-US" dirty="0" smtClean="0"/>
          </a:p>
          <a:p>
            <a:pPr marL="82296" lvl="0" indent="0">
              <a:buNone/>
            </a:pPr>
            <a:r>
              <a:rPr lang="en-US" dirty="0" smtClean="0"/>
              <a:t>a. only </a:t>
            </a:r>
            <a:r>
              <a:rPr lang="en-US" dirty="0"/>
              <a:t>arguments of one kind are used</a:t>
            </a:r>
            <a:endParaRPr lang="fi-FI" dirty="0"/>
          </a:p>
          <a:p>
            <a:pPr marL="82296" lvl="0" indent="0">
              <a:buNone/>
            </a:pPr>
            <a:r>
              <a:rPr lang="en-US" dirty="0" smtClean="0"/>
              <a:t>b. arguments </a:t>
            </a:r>
            <a:r>
              <a:rPr lang="en-US" dirty="0"/>
              <a:t>of different kinds are used. </a:t>
            </a:r>
            <a:endParaRPr lang="fi-FI" dirty="0"/>
          </a:p>
          <a:p>
            <a:pPr marL="82296" indent="0">
              <a:buNone/>
            </a:pPr>
            <a:endParaRPr lang="en-US" dirty="0" smtClean="0"/>
          </a:p>
          <a:p>
            <a:pPr marL="82296" indent="0" algn="r">
              <a:buNone/>
            </a:pPr>
            <a:r>
              <a:rPr lang="en-US" dirty="0" smtClean="0"/>
              <a:t>In </a:t>
            </a:r>
            <a:r>
              <a:rPr lang="en-US" dirty="0"/>
              <a:t>practice, authors may use one of these four ways, or a combination of two of them.</a:t>
            </a:r>
            <a:endParaRPr lang="fi-FI" dirty="0"/>
          </a:p>
          <a:p>
            <a:pPr marL="82296" indent="0" algn="r">
              <a:buNone/>
            </a:pPr>
            <a:endParaRPr lang="en-US" sz="2500" dirty="0" smtClean="0"/>
          </a:p>
          <a:p>
            <a:pPr marL="82296" indent="0" algn="r">
              <a:buNone/>
            </a:pPr>
            <a:endParaRPr lang="en-US" sz="2500" dirty="0" smtClean="0"/>
          </a:p>
          <a:p>
            <a:pPr marL="82296" indent="0" algn="r">
              <a:buNone/>
            </a:pPr>
            <a:r>
              <a:rPr lang="en-US" sz="2500" dirty="0" smtClean="0"/>
              <a:t>Marieke </a:t>
            </a:r>
            <a:r>
              <a:rPr lang="en-US" sz="2500" dirty="0" err="1"/>
              <a:t>Oderkerk</a:t>
            </a:r>
            <a:r>
              <a:rPr lang="en-US" sz="2500" dirty="0"/>
              <a:t>, The Importance of Context: Selecting Legal Systems in Comparative Legal Research// Netherlands International Law Review volume 48, pages 293–318 (2001)</a:t>
            </a:r>
            <a:endParaRPr lang="fi-FI" sz="2500" dirty="0"/>
          </a:p>
          <a:p>
            <a:pPr marL="82296" indent="0">
              <a:buNone/>
            </a:pPr>
            <a:endParaRPr lang="fi-FI" dirty="0"/>
          </a:p>
        </p:txBody>
      </p:sp>
    </p:spTree>
    <p:extLst>
      <p:ext uri="{BB962C8B-B14F-4D97-AF65-F5344CB8AC3E}">
        <p14:creationId xmlns:p14="http://schemas.microsoft.com/office/powerpoint/2010/main" val="232293513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fontScale="90000"/>
          </a:bodyPr>
          <a:lstStyle/>
          <a:p>
            <a:pPr algn="ctr"/>
            <a:r>
              <a:rPr lang="en-US" dirty="0">
                <a:effectLst/>
              </a:rPr>
              <a:t>Justifying the selection of legal </a:t>
            </a:r>
            <a:r>
              <a:rPr lang="en-US" dirty="0" smtClean="0">
                <a:effectLst/>
              </a:rPr>
              <a:t>systems</a:t>
            </a:r>
            <a:endParaRPr lang="fi-FI" dirty="0"/>
          </a:p>
        </p:txBody>
      </p:sp>
      <p:sp>
        <p:nvSpPr>
          <p:cNvPr id="3" name="Sisällön paikkamerkki 2"/>
          <p:cNvSpPr>
            <a:spLocks noGrp="1"/>
          </p:cNvSpPr>
          <p:nvPr>
            <p:ph idx="1"/>
          </p:nvPr>
        </p:nvSpPr>
        <p:spPr/>
        <p:txBody>
          <a:bodyPr/>
          <a:lstStyle/>
          <a:p>
            <a:pPr marL="82296" indent="0">
              <a:buNone/>
            </a:pPr>
            <a:endParaRPr lang="fi-FI" dirty="0" smtClean="0"/>
          </a:p>
          <a:p>
            <a:pPr marL="82296" indent="0">
              <a:buNone/>
            </a:pPr>
            <a:endParaRPr lang="fi-FI" dirty="0"/>
          </a:p>
          <a:p>
            <a:r>
              <a:rPr lang="en-US" dirty="0" smtClean="0"/>
              <a:t>The teacher reads the example from:</a:t>
            </a:r>
            <a:r>
              <a:rPr lang="en-US" b="1" dirty="0" smtClean="0"/>
              <a:t> </a:t>
            </a:r>
            <a:r>
              <a:rPr lang="en-US" dirty="0" err="1" smtClean="0"/>
              <a:t>Kelk</a:t>
            </a:r>
            <a:r>
              <a:rPr lang="en-US" dirty="0" smtClean="0"/>
              <a:t> and J. </a:t>
            </a:r>
            <a:r>
              <a:rPr lang="en-US" dirty="0" err="1" smtClean="0"/>
              <a:t>Legemaate</a:t>
            </a:r>
            <a:r>
              <a:rPr lang="en-US" dirty="0" smtClean="0"/>
              <a:t>, </a:t>
            </a:r>
            <a:r>
              <a:rPr lang="en-US" dirty="0" err="1" smtClean="0"/>
              <a:t>Rechtsbescherming</a:t>
            </a:r>
            <a:r>
              <a:rPr lang="en-US" dirty="0" smtClean="0"/>
              <a:t> in </a:t>
            </a:r>
            <a:r>
              <a:rPr lang="en-US" dirty="0" err="1" smtClean="0"/>
              <a:t>depsychiatrie</a:t>
            </a:r>
            <a:r>
              <a:rPr lang="en-US" dirty="0" smtClean="0"/>
              <a:t> [Legal Protection in Psychiatry] ”</a:t>
            </a:r>
            <a:r>
              <a:rPr lang="en-US" dirty="0" err="1" smtClean="0"/>
              <a:t>Правовая</a:t>
            </a:r>
            <a:r>
              <a:rPr lang="en-US" dirty="0" smtClean="0"/>
              <a:t> </a:t>
            </a:r>
            <a:r>
              <a:rPr lang="en-US" dirty="0" err="1" smtClean="0"/>
              <a:t>защита</a:t>
            </a:r>
            <a:r>
              <a:rPr lang="en-US" dirty="0" smtClean="0"/>
              <a:t> в </a:t>
            </a:r>
            <a:r>
              <a:rPr lang="en-US" dirty="0" err="1" smtClean="0"/>
              <a:t>области</a:t>
            </a:r>
            <a:r>
              <a:rPr lang="en-US" dirty="0" smtClean="0"/>
              <a:t> </a:t>
            </a:r>
            <a:r>
              <a:rPr lang="en-US" dirty="0" err="1" smtClean="0"/>
              <a:t>психиатрии</a:t>
            </a:r>
            <a:r>
              <a:rPr lang="en-US" dirty="0" smtClean="0"/>
              <a:t>” (Deventer, Kluwer 1990</a:t>
            </a:r>
            <a:r>
              <a:rPr lang="en-US" b="1" dirty="0" smtClean="0"/>
              <a:t>).</a:t>
            </a:r>
            <a:endParaRPr lang="en-US" dirty="0" smtClean="0"/>
          </a:p>
          <a:p>
            <a:pPr marL="82296" indent="0">
              <a:buNone/>
            </a:pPr>
            <a:endParaRPr lang="fi-FI" dirty="0"/>
          </a:p>
        </p:txBody>
      </p:sp>
    </p:spTree>
    <p:extLst>
      <p:ext uri="{BB962C8B-B14F-4D97-AF65-F5344CB8AC3E}">
        <p14:creationId xmlns:p14="http://schemas.microsoft.com/office/powerpoint/2010/main" val="25767277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endParaRPr lang="fi-FI"/>
          </a:p>
        </p:txBody>
      </p:sp>
      <p:sp>
        <p:nvSpPr>
          <p:cNvPr id="3" name="Sisällön paikkamerkki 2"/>
          <p:cNvSpPr>
            <a:spLocks noGrp="1"/>
          </p:cNvSpPr>
          <p:nvPr>
            <p:ph idx="1"/>
          </p:nvPr>
        </p:nvSpPr>
        <p:spPr/>
        <p:txBody>
          <a:bodyPr/>
          <a:lstStyle/>
          <a:p>
            <a:r>
              <a:rPr lang="fi-FI" dirty="0" err="1" smtClean="0"/>
              <a:t>Revising</a:t>
            </a:r>
            <a:r>
              <a:rPr lang="fi-FI" dirty="0" smtClean="0"/>
              <a:t> the </a:t>
            </a:r>
            <a:r>
              <a:rPr lang="fi-FI" dirty="0" err="1" smtClean="0"/>
              <a:t>previous</a:t>
            </a:r>
            <a:r>
              <a:rPr lang="fi-FI" dirty="0" smtClean="0"/>
              <a:t> </a:t>
            </a:r>
            <a:r>
              <a:rPr lang="fi-FI" dirty="0" err="1" smtClean="0"/>
              <a:t>lecture</a:t>
            </a:r>
            <a:endParaRPr lang="fi-FI" dirty="0"/>
          </a:p>
        </p:txBody>
      </p:sp>
    </p:spTree>
    <p:extLst>
      <p:ext uri="{BB962C8B-B14F-4D97-AF65-F5344CB8AC3E}">
        <p14:creationId xmlns:p14="http://schemas.microsoft.com/office/powerpoint/2010/main" val="24303194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endParaRPr lang="fi-FI"/>
          </a:p>
        </p:txBody>
      </p:sp>
      <p:sp>
        <p:nvSpPr>
          <p:cNvPr id="3" name="Sisällön paikkamerkki 2"/>
          <p:cNvSpPr>
            <a:spLocks noGrp="1"/>
          </p:cNvSpPr>
          <p:nvPr>
            <p:ph idx="1"/>
          </p:nvPr>
        </p:nvSpPr>
        <p:spPr/>
        <p:txBody>
          <a:bodyPr/>
          <a:lstStyle/>
          <a:p>
            <a:pPr marL="82296" indent="0">
              <a:buNone/>
            </a:pPr>
            <a:endParaRPr lang="en-US" dirty="0" smtClean="0"/>
          </a:p>
          <a:p>
            <a:pPr marL="82296" indent="0">
              <a:buNone/>
            </a:pPr>
            <a:endParaRPr lang="en-US" dirty="0"/>
          </a:p>
          <a:p>
            <a:pPr marL="82296" indent="0">
              <a:buNone/>
            </a:pPr>
            <a:r>
              <a:rPr lang="en-US" dirty="0" smtClean="0"/>
              <a:t>Legalistic analysis with ”Black letter of law approach” resembles the work of an advocate who analyses his clients’ case</a:t>
            </a:r>
            <a:endParaRPr lang="en-US" dirty="0"/>
          </a:p>
        </p:txBody>
      </p:sp>
    </p:spTree>
    <p:extLst>
      <p:ext uri="{BB962C8B-B14F-4D97-AF65-F5344CB8AC3E}">
        <p14:creationId xmlns:p14="http://schemas.microsoft.com/office/powerpoint/2010/main" val="4493552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fontScale="90000"/>
          </a:bodyPr>
          <a:lstStyle/>
          <a:p>
            <a:r>
              <a:rPr lang="en-US" dirty="0" smtClean="0"/>
              <a:t>Key steps in making legalistic analysis</a:t>
            </a:r>
            <a:endParaRPr lang="en-US" dirty="0"/>
          </a:p>
        </p:txBody>
      </p:sp>
      <p:sp>
        <p:nvSpPr>
          <p:cNvPr id="3" name="Sisällön paikkamerkki 2"/>
          <p:cNvSpPr>
            <a:spLocks noGrp="1"/>
          </p:cNvSpPr>
          <p:nvPr>
            <p:ph idx="1"/>
          </p:nvPr>
        </p:nvSpPr>
        <p:spPr/>
        <p:txBody>
          <a:bodyPr/>
          <a:lstStyle/>
          <a:p>
            <a:r>
              <a:rPr lang="en-US" dirty="0" smtClean="0"/>
              <a:t>Making preliminary readings</a:t>
            </a:r>
          </a:p>
          <a:p>
            <a:r>
              <a:rPr lang="en-US" dirty="0" smtClean="0"/>
              <a:t>Fact-finding</a:t>
            </a:r>
          </a:p>
          <a:p>
            <a:r>
              <a:rPr lang="en-US" dirty="0" smtClean="0"/>
              <a:t>Translating the facts into the language of legal categories</a:t>
            </a:r>
          </a:p>
          <a:p>
            <a:r>
              <a:rPr lang="en-US" dirty="0" smtClean="0"/>
              <a:t>Writing a GOOD introduction</a:t>
            </a:r>
          </a:p>
          <a:p>
            <a:r>
              <a:rPr lang="en-US" dirty="0" smtClean="0"/>
              <a:t>Finding APPROPRIATE evidence</a:t>
            </a:r>
          </a:p>
          <a:p>
            <a:r>
              <a:rPr lang="en-US" dirty="0" smtClean="0"/>
              <a:t>Substantiating conclusions</a:t>
            </a:r>
            <a:endParaRPr lang="en-US" dirty="0"/>
          </a:p>
        </p:txBody>
      </p:sp>
    </p:spTree>
    <p:extLst>
      <p:ext uri="{BB962C8B-B14F-4D97-AF65-F5344CB8AC3E}">
        <p14:creationId xmlns:p14="http://schemas.microsoft.com/office/powerpoint/2010/main" val="35512083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fontScale="90000"/>
          </a:bodyPr>
          <a:lstStyle/>
          <a:p>
            <a:r>
              <a:rPr lang="fi-FI" dirty="0" smtClean="0"/>
              <a:t>Conference </a:t>
            </a:r>
            <a:r>
              <a:rPr lang="fi-FI" dirty="0" err="1" smtClean="0"/>
              <a:t>speeches</a:t>
            </a:r>
            <a:r>
              <a:rPr lang="fi-FI" dirty="0" smtClean="0"/>
              <a:t> as </a:t>
            </a:r>
            <a:r>
              <a:rPr lang="fi-FI" dirty="0" err="1" smtClean="0"/>
              <a:t>evidence</a:t>
            </a:r>
            <a:endParaRPr lang="fi-FI" dirty="0"/>
          </a:p>
        </p:txBody>
      </p:sp>
      <p:sp>
        <p:nvSpPr>
          <p:cNvPr id="3" name="Sisällön paikkamerkki 2"/>
          <p:cNvSpPr>
            <a:spLocks noGrp="1"/>
          </p:cNvSpPr>
          <p:nvPr>
            <p:ph idx="1"/>
          </p:nvPr>
        </p:nvSpPr>
        <p:spPr/>
        <p:txBody>
          <a:bodyPr/>
          <a:lstStyle/>
          <a:p>
            <a:r>
              <a:rPr lang="en-US" dirty="0" smtClean="0"/>
              <a:t>Must be established conference (so that many people could witness it)</a:t>
            </a:r>
          </a:p>
          <a:p>
            <a:r>
              <a:rPr lang="en-US" dirty="0" smtClean="0"/>
              <a:t>Must be established expert</a:t>
            </a:r>
          </a:p>
          <a:p>
            <a:r>
              <a:rPr lang="en-US" dirty="0" smtClean="0"/>
              <a:t>Good if you have conference slides with you, then you can make reference saying ”on file with author”</a:t>
            </a:r>
            <a:endParaRPr lang="en-US" dirty="0"/>
          </a:p>
        </p:txBody>
      </p:sp>
    </p:spTree>
    <p:extLst>
      <p:ext uri="{BB962C8B-B14F-4D97-AF65-F5344CB8AC3E}">
        <p14:creationId xmlns:p14="http://schemas.microsoft.com/office/powerpoint/2010/main" val="19527078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fontScale="90000"/>
          </a:bodyPr>
          <a:lstStyle/>
          <a:p>
            <a:r>
              <a:rPr lang="fi-FI" dirty="0" smtClean="0"/>
              <a:t>10 </a:t>
            </a:r>
            <a:r>
              <a:rPr lang="fi-FI" dirty="0" err="1" smtClean="0"/>
              <a:t>learning</a:t>
            </a:r>
            <a:r>
              <a:rPr lang="fi-FI" dirty="0" smtClean="0"/>
              <a:t> </a:t>
            </a:r>
            <a:r>
              <a:rPr lang="fi-FI" dirty="0" err="1" smtClean="0"/>
              <a:t>diary</a:t>
            </a:r>
            <a:r>
              <a:rPr lang="fi-FI" dirty="0" smtClean="0"/>
              <a:t> </a:t>
            </a:r>
            <a:r>
              <a:rPr lang="fi-FI" dirty="0" err="1" smtClean="0"/>
              <a:t>replies</a:t>
            </a:r>
            <a:r>
              <a:rPr lang="fi-FI" dirty="0" smtClean="0"/>
              <a:t> as of 1.10.2020</a:t>
            </a:r>
            <a:endParaRPr lang="fi-FI" dirty="0"/>
          </a:p>
        </p:txBody>
      </p:sp>
      <p:sp>
        <p:nvSpPr>
          <p:cNvPr id="3" name="Sisällön paikkamerkki 2"/>
          <p:cNvSpPr>
            <a:spLocks noGrp="1"/>
          </p:cNvSpPr>
          <p:nvPr>
            <p:ph idx="1"/>
          </p:nvPr>
        </p:nvSpPr>
        <p:spPr/>
        <p:txBody>
          <a:bodyPr>
            <a:normAutofit fontScale="92500"/>
          </a:bodyPr>
          <a:lstStyle/>
          <a:p>
            <a:pPr marL="82296" indent="0" algn="ctr">
              <a:buNone/>
            </a:pPr>
            <a:r>
              <a:rPr lang="fi-FI" dirty="0" smtClean="0"/>
              <a:t>2 </a:t>
            </a:r>
            <a:r>
              <a:rPr lang="ru-RU" dirty="0" smtClean="0"/>
              <a:t>ключевых </a:t>
            </a:r>
            <a:r>
              <a:rPr lang="ru-RU" b="1" dirty="0"/>
              <a:t>правила</a:t>
            </a:r>
            <a:r>
              <a:rPr lang="ru-RU" dirty="0"/>
              <a:t> выполнения юридических </a:t>
            </a:r>
            <a:r>
              <a:rPr lang="ru-RU" dirty="0" smtClean="0"/>
              <a:t>исследований</a:t>
            </a:r>
            <a:r>
              <a:rPr lang="fi-FI" dirty="0" smtClean="0"/>
              <a:t> - </a:t>
            </a:r>
            <a:r>
              <a:rPr lang="ru-RU" dirty="0" smtClean="0"/>
              <a:t>назвать </a:t>
            </a:r>
            <a:r>
              <a:rPr lang="ru-RU" dirty="0"/>
              <a:t>по </a:t>
            </a:r>
            <a:r>
              <a:rPr lang="ru-RU" dirty="0" smtClean="0"/>
              <a:t>памяти</a:t>
            </a:r>
            <a:endParaRPr lang="fi-FI" dirty="0" smtClean="0"/>
          </a:p>
          <a:p>
            <a:pPr marL="82296" indent="0">
              <a:buNone/>
            </a:pPr>
            <a:r>
              <a:rPr lang="ru-RU" dirty="0"/>
              <a:t>Сбор необходимых </a:t>
            </a:r>
            <a:r>
              <a:rPr lang="ru-RU" dirty="0" smtClean="0"/>
              <a:t>материалов</a:t>
            </a:r>
            <a:r>
              <a:rPr lang="fi-FI" dirty="0" smtClean="0"/>
              <a:t>, </a:t>
            </a:r>
            <a:r>
              <a:rPr lang="ru-RU" dirty="0" smtClean="0"/>
              <a:t>изучение </a:t>
            </a:r>
            <a:r>
              <a:rPr lang="ru-RU" dirty="0"/>
              <a:t>зарубежной </a:t>
            </a:r>
            <a:r>
              <a:rPr lang="ru-RU" dirty="0" smtClean="0"/>
              <a:t>практики</a:t>
            </a:r>
            <a:r>
              <a:rPr lang="fi-FI" dirty="0" smtClean="0"/>
              <a:t> x2</a:t>
            </a:r>
          </a:p>
          <a:p>
            <a:pPr marL="82296" indent="0">
              <a:buNone/>
            </a:pPr>
            <a:r>
              <a:rPr lang="ru-RU" dirty="0" smtClean="0"/>
              <a:t>Сравнительный</a:t>
            </a:r>
            <a:r>
              <a:rPr lang="fi-FI" dirty="0" smtClean="0"/>
              <a:t> x4</a:t>
            </a:r>
          </a:p>
          <a:p>
            <a:pPr marL="82296" indent="0">
              <a:buNone/>
            </a:pPr>
            <a:r>
              <a:rPr lang="ru-RU" dirty="0" smtClean="0"/>
              <a:t>Междисциплинарный</a:t>
            </a:r>
            <a:r>
              <a:rPr lang="fi-FI" dirty="0" smtClean="0"/>
              <a:t> x3</a:t>
            </a:r>
          </a:p>
          <a:p>
            <a:pPr marL="82296" indent="0">
              <a:buNone/>
            </a:pPr>
            <a:r>
              <a:rPr lang="ru-RU" dirty="0" smtClean="0"/>
              <a:t>Методология,</a:t>
            </a:r>
            <a:r>
              <a:rPr lang="fi-FI" dirty="0" smtClean="0"/>
              <a:t> </a:t>
            </a:r>
            <a:r>
              <a:rPr lang="ru-RU" dirty="0" smtClean="0"/>
              <a:t>Дисциплина</a:t>
            </a:r>
            <a:endParaRPr lang="fi-FI" dirty="0" smtClean="0"/>
          </a:p>
          <a:p>
            <a:pPr marL="82296" indent="0">
              <a:buNone/>
            </a:pPr>
            <a:r>
              <a:rPr lang="ru-RU" dirty="0"/>
              <a:t>актуальность темы и возможные решения</a:t>
            </a:r>
            <a:endParaRPr lang="fi-FI" dirty="0"/>
          </a:p>
        </p:txBody>
      </p:sp>
    </p:spTree>
    <p:extLst>
      <p:ext uri="{BB962C8B-B14F-4D97-AF65-F5344CB8AC3E}">
        <p14:creationId xmlns:p14="http://schemas.microsoft.com/office/powerpoint/2010/main" val="23952580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a:bodyPr>
          <a:lstStyle/>
          <a:p>
            <a:pPr marL="82296" indent="0"/>
            <a:r>
              <a:rPr lang="ru-RU" sz="2400" b="1" dirty="0"/>
              <a:t>план исследования</a:t>
            </a:r>
            <a:r>
              <a:rPr lang="fi-FI" sz="2400" b="1" dirty="0"/>
              <a:t> ”</a:t>
            </a:r>
            <a:r>
              <a:rPr lang="ru-RU" sz="2400" b="1" dirty="0"/>
              <a:t> Современное правовое регулирование в Республике Казахстан</a:t>
            </a:r>
            <a:r>
              <a:rPr lang="fi-FI" sz="2400" b="1" dirty="0"/>
              <a:t>”</a:t>
            </a:r>
            <a:r>
              <a:rPr lang="ru-RU" sz="2400" b="1" dirty="0"/>
              <a:t>:</a:t>
            </a:r>
            <a:endParaRPr lang="fi-FI" sz="2400" b="1" dirty="0"/>
          </a:p>
        </p:txBody>
      </p:sp>
      <p:sp>
        <p:nvSpPr>
          <p:cNvPr id="3" name="Sisällön paikkamerkki 2"/>
          <p:cNvSpPr>
            <a:spLocks noGrp="1"/>
          </p:cNvSpPr>
          <p:nvPr>
            <p:ph idx="1"/>
          </p:nvPr>
        </p:nvSpPr>
        <p:spPr>
          <a:xfrm>
            <a:off x="1043608" y="1340768"/>
            <a:ext cx="8100392" cy="5400600"/>
          </a:xfrm>
        </p:spPr>
        <p:txBody>
          <a:bodyPr>
            <a:normAutofit fontScale="55000" lnSpcReduction="20000"/>
          </a:bodyPr>
          <a:lstStyle/>
          <a:p>
            <a:pPr marL="82296" indent="0">
              <a:buNone/>
            </a:pPr>
            <a:r>
              <a:rPr lang="ru-RU" b="1" dirty="0" smtClean="0"/>
              <a:t>актуальность</a:t>
            </a:r>
            <a:r>
              <a:rPr lang="fi-FI" dirty="0" smtClean="0"/>
              <a:t> </a:t>
            </a:r>
            <a:r>
              <a:rPr lang="ru-RU" dirty="0"/>
              <a:t>Именно правовое регулирование является ограждением от становления беззакония в стране. Также данный аспект имеет глубокое влияние на сохранение спокойной мирной жизни граждан в нашей стране </a:t>
            </a:r>
            <a:endParaRPr lang="fi-FI" dirty="0" smtClean="0"/>
          </a:p>
          <a:p>
            <a:pPr marL="82296" indent="0">
              <a:buNone/>
            </a:pPr>
            <a:r>
              <a:rPr lang="ru-RU" b="1" dirty="0" smtClean="0"/>
              <a:t>главная проблема</a:t>
            </a:r>
            <a:r>
              <a:rPr lang="fi-FI" dirty="0" smtClean="0"/>
              <a:t>: </a:t>
            </a:r>
            <a:r>
              <a:rPr lang="ru-RU" dirty="0"/>
              <a:t>взаимодействия политических партий и государственных </a:t>
            </a:r>
            <a:r>
              <a:rPr lang="ru-RU" dirty="0" smtClean="0"/>
              <a:t>органов</a:t>
            </a:r>
            <a:r>
              <a:rPr lang="fi-FI" dirty="0" smtClean="0"/>
              <a:t> x 4; </a:t>
            </a:r>
            <a:r>
              <a:rPr lang="ru-RU" dirty="0"/>
              <a:t>правовой нигилизм и низкий уровень юридической грамотности некоторой части населения страны. Это люди которые не верят в честность правоохранительных органам и их деятельности, это люди, которые не верят в силу нашего законодательства, люди, которые убеждены в том, что совершение преступления может и не повлечь наказания</a:t>
            </a:r>
            <a:endParaRPr lang="fi-FI" dirty="0" smtClean="0"/>
          </a:p>
          <a:p>
            <a:pPr marL="82296" indent="0">
              <a:buNone/>
            </a:pPr>
            <a:r>
              <a:rPr lang="ru-RU" b="1" dirty="0" smtClean="0"/>
              <a:t>возможное решение</a:t>
            </a:r>
            <a:r>
              <a:rPr lang="fi-FI" b="1" dirty="0" smtClean="0"/>
              <a:t> </a:t>
            </a:r>
            <a:r>
              <a:rPr lang="fi-FI" dirty="0" smtClean="0"/>
              <a:t>x 2</a:t>
            </a:r>
            <a:r>
              <a:rPr lang="ru-RU" dirty="0" smtClean="0"/>
              <a:t>;</a:t>
            </a:r>
            <a:r>
              <a:rPr lang="fi-FI" dirty="0" smtClean="0"/>
              <a:t> </a:t>
            </a:r>
            <a:r>
              <a:rPr lang="ru-RU" dirty="0"/>
              <a:t>в рамках общей теории права может быть создана его целостная концепция, которая может быть положена в основу технологии проектирования эффективно - действующих нормативных правовых </a:t>
            </a:r>
            <a:r>
              <a:rPr lang="ru-RU" dirty="0" smtClean="0"/>
              <a:t>актов</a:t>
            </a:r>
            <a:r>
              <a:rPr lang="fi-FI" dirty="0" smtClean="0"/>
              <a:t> x2; </a:t>
            </a:r>
            <a:r>
              <a:rPr lang="ru-RU" b="1" dirty="0"/>
              <a:t>повышение уровня юридической грамотности посредством проведения различных тренингов и бесед с подрастающим поколением</a:t>
            </a:r>
            <a:r>
              <a:rPr lang="ru-RU" b="1" dirty="0" smtClean="0"/>
              <a:t> </a:t>
            </a:r>
            <a:endParaRPr lang="fi-FI" b="1" dirty="0" smtClean="0"/>
          </a:p>
          <a:p>
            <a:pPr marL="82296" indent="0">
              <a:buNone/>
            </a:pPr>
            <a:r>
              <a:rPr lang="ru-RU" b="1" dirty="0" smtClean="0"/>
              <a:t>выбор </a:t>
            </a:r>
            <a:r>
              <a:rPr lang="ru-RU" b="1" dirty="0"/>
              <a:t>подхода и </a:t>
            </a:r>
            <a:r>
              <a:rPr lang="ru-RU" b="1" dirty="0" smtClean="0"/>
              <a:t>метода</a:t>
            </a:r>
            <a:r>
              <a:rPr lang="fi-FI" dirty="0" smtClean="0"/>
              <a:t>:</a:t>
            </a:r>
            <a:r>
              <a:rPr lang="ru-RU" dirty="0" smtClean="0"/>
              <a:t> </a:t>
            </a:r>
            <a:r>
              <a:rPr lang="ru-RU" dirty="0"/>
              <a:t>основанные на познании, </a:t>
            </a:r>
            <a:r>
              <a:rPr lang="ru-RU" dirty="0" smtClean="0"/>
              <a:t>анализе, документальный метод</a:t>
            </a:r>
            <a:r>
              <a:rPr lang="fi-FI" dirty="0" smtClean="0"/>
              <a:t>, </a:t>
            </a:r>
            <a:r>
              <a:rPr lang="ru-RU" dirty="0"/>
              <a:t>системный и функциональный подходы, логические методы познания: анализ, синтез, индукция, дедукция, абстрагирование, </a:t>
            </a:r>
            <a:r>
              <a:rPr lang="ru-RU" dirty="0" smtClean="0"/>
              <a:t>обобщение</a:t>
            </a:r>
            <a:r>
              <a:rPr lang="fi-FI" dirty="0" smtClean="0"/>
              <a:t>.  + </a:t>
            </a:r>
            <a:r>
              <a:rPr lang="ru-RU" dirty="0"/>
              <a:t>конкретно-социологические </a:t>
            </a:r>
            <a:r>
              <a:rPr lang="ru-RU" dirty="0" smtClean="0"/>
              <a:t>методы</a:t>
            </a:r>
            <a:r>
              <a:rPr lang="fi-FI" dirty="0" smtClean="0"/>
              <a:t> + </a:t>
            </a:r>
            <a:r>
              <a:rPr lang="ru-RU" b="1" dirty="0"/>
              <a:t>Функциональный подход использовался для анализа функции и требований правового </a:t>
            </a:r>
            <a:r>
              <a:rPr lang="ru-RU" b="1" dirty="0" smtClean="0"/>
              <a:t>регулирования</a:t>
            </a:r>
            <a:r>
              <a:rPr lang="fi-FI" b="1" dirty="0" smtClean="0"/>
              <a:t> + </a:t>
            </a:r>
            <a:r>
              <a:rPr lang="ru-RU" b="1" dirty="0"/>
              <a:t>анонимный опрос среди населения относительно их доверия к закону РК</a:t>
            </a:r>
            <a:endParaRPr lang="fi-FI" b="1" dirty="0"/>
          </a:p>
        </p:txBody>
      </p:sp>
    </p:spTree>
    <p:extLst>
      <p:ext uri="{BB962C8B-B14F-4D97-AF65-F5344CB8AC3E}">
        <p14:creationId xmlns:p14="http://schemas.microsoft.com/office/powerpoint/2010/main" val="13492112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endParaRPr lang="fi-FI"/>
          </a:p>
        </p:txBody>
      </p:sp>
      <p:sp>
        <p:nvSpPr>
          <p:cNvPr id="3" name="Sisällön paikkamerkki 2"/>
          <p:cNvSpPr>
            <a:spLocks noGrp="1"/>
          </p:cNvSpPr>
          <p:nvPr>
            <p:ph idx="1"/>
          </p:nvPr>
        </p:nvSpPr>
        <p:spPr/>
        <p:txBody>
          <a:bodyPr/>
          <a:lstStyle/>
          <a:p>
            <a:endParaRPr lang="fi-FI" dirty="0"/>
          </a:p>
          <a:p>
            <a:pPr marL="82296" indent="0" algn="ctr">
              <a:buNone/>
            </a:pPr>
            <a:r>
              <a:rPr lang="en-US" dirty="0" smtClean="0"/>
              <a:t>The key rule for the students:</a:t>
            </a:r>
          </a:p>
          <a:p>
            <a:pPr algn="ctr"/>
            <a:endParaRPr lang="en-US" dirty="0" smtClean="0"/>
          </a:p>
          <a:p>
            <a:pPr marL="82296" indent="0" algn="ctr">
              <a:buNone/>
            </a:pPr>
            <a:r>
              <a:rPr lang="en-US" dirty="0" smtClean="0"/>
              <a:t>ASK YOUR PROFESSOR FOR A MODEL</a:t>
            </a:r>
          </a:p>
          <a:p>
            <a:pPr marL="82296" indent="0" algn="ctr">
              <a:buNone/>
            </a:pPr>
            <a:r>
              <a:rPr lang="en-US" dirty="0" smtClean="0">
                <a:sym typeface="Wingdings" panose="05000000000000000000" pitchFamily="2" charset="2"/>
              </a:rPr>
              <a:t></a:t>
            </a:r>
            <a:endParaRPr lang="en-US" dirty="0"/>
          </a:p>
        </p:txBody>
      </p:sp>
    </p:spTree>
    <p:extLst>
      <p:ext uri="{BB962C8B-B14F-4D97-AF65-F5344CB8AC3E}">
        <p14:creationId xmlns:p14="http://schemas.microsoft.com/office/powerpoint/2010/main" val="179675458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äivänseisaus">
  <a:themeElements>
    <a:clrScheme name="Päivänseisaus">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Päivänseisaus">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äivänseisaus">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281</TotalTime>
  <Words>1505</Words>
  <Application>Microsoft Office PowerPoint</Application>
  <PresentationFormat>Näytössä katseltava diaesitys (4:3)</PresentationFormat>
  <Paragraphs>143</Paragraphs>
  <Slides>27</Slides>
  <Notes>0</Notes>
  <HiddenSlides>0</HiddenSlides>
  <MMClips>0</MMClips>
  <ScaleCrop>false</ScaleCrop>
  <HeadingPairs>
    <vt:vector size="4" baseType="variant">
      <vt:variant>
        <vt:lpstr>Teema</vt:lpstr>
      </vt:variant>
      <vt:variant>
        <vt:i4>1</vt:i4>
      </vt:variant>
      <vt:variant>
        <vt:lpstr>Dian otsikot</vt:lpstr>
      </vt:variant>
      <vt:variant>
        <vt:i4>27</vt:i4>
      </vt:variant>
    </vt:vector>
  </HeadingPairs>
  <TitlesOfParts>
    <vt:vector size="28" baseType="lpstr">
      <vt:lpstr>Päivänseisaus</vt:lpstr>
      <vt:lpstr>Scientific Writing Course Almaty Fall, 2020</vt:lpstr>
      <vt:lpstr>contents</vt:lpstr>
      <vt:lpstr>PowerPoint-esitys</vt:lpstr>
      <vt:lpstr>PowerPoint-esitys</vt:lpstr>
      <vt:lpstr>Key steps in making legalistic analysis</vt:lpstr>
      <vt:lpstr>Conference speeches as evidence</vt:lpstr>
      <vt:lpstr>10 learning diary replies as of 1.10.2020</vt:lpstr>
      <vt:lpstr>план исследования ” Современное правовое регулирование в Республике Казахстан”:</vt:lpstr>
      <vt:lpstr>PowerPoint-esitys</vt:lpstr>
      <vt:lpstr>PowerPoint-esitys</vt:lpstr>
      <vt:lpstr>what is comparative law?</vt:lpstr>
      <vt:lpstr>PowerPoint-esitys</vt:lpstr>
      <vt:lpstr>Legislative comparative law</vt:lpstr>
      <vt:lpstr>Comparative law in the jurisprudence of the ECtHR</vt:lpstr>
      <vt:lpstr>Sources of Law - ECtHR</vt:lpstr>
      <vt:lpstr>PowerPoint-esitys</vt:lpstr>
      <vt:lpstr>Objectives</vt:lpstr>
      <vt:lpstr>Методологические подходы к сравнительному праву – !5!</vt:lpstr>
      <vt:lpstr>Origins of modern comparative law</vt:lpstr>
      <vt:lpstr>tertium comparationis</vt:lpstr>
      <vt:lpstr>arguments</vt:lpstr>
      <vt:lpstr>Subjective arguments</vt:lpstr>
      <vt:lpstr>How many arguments do comparatists put forward?</vt:lpstr>
      <vt:lpstr>PowerPoint-esitys</vt:lpstr>
      <vt:lpstr>Challenges of comparative law studies</vt:lpstr>
      <vt:lpstr>Justifying the selection of legal systems, 4 ways</vt:lpstr>
      <vt:lpstr>Justifying the selection of legal systems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Scientific Writing Course Almaty Fall, 2020</dc:title>
  <dc:creator>HP</dc:creator>
  <cp:lastModifiedBy>HP</cp:lastModifiedBy>
  <cp:revision>47</cp:revision>
  <dcterms:created xsi:type="dcterms:W3CDTF">2020-10-01T06:33:23Z</dcterms:created>
  <dcterms:modified xsi:type="dcterms:W3CDTF">2020-10-09T09:37:57Z</dcterms:modified>
</cp:coreProperties>
</file>